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9"/>
  </p:notesMasterIdLst>
  <p:handoutMasterIdLst>
    <p:handoutMasterId r:id="rId30"/>
  </p:handoutMasterIdLst>
  <p:sldIdLst>
    <p:sldId id="263" r:id="rId2"/>
    <p:sldId id="290" r:id="rId3"/>
    <p:sldId id="287" r:id="rId4"/>
    <p:sldId id="288" r:id="rId5"/>
    <p:sldId id="285" r:id="rId6"/>
    <p:sldId id="275" r:id="rId7"/>
    <p:sldId id="274" r:id="rId8"/>
    <p:sldId id="289" r:id="rId9"/>
    <p:sldId id="286" r:id="rId10"/>
    <p:sldId id="262" r:id="rId11"/>
    <p:sldId id="268" r:id="rId12"/>
    <p:sldId id="269" r:id="rId13"/>
    <p:sldId id="270" r:id="rId14"/>
    <p:sldId id="271" r:id="rId15"/>
    <p:sldId id="272" r:id="rId16"/>
    <p:sldId id="257" r:id="rId17"/>
    <p:sldId id="258" r:id="rId18"/>
    <p:sldId id="260" r:id="rId19"/>
    <p:sldId id="264" r:id="rId20"/>
    <p:sldId id="265" r:id="rId21"/>
    <p:sldId id="267" r:id="rId22"/>
    <p:sldId id="273" r:id="rId23"/>
    <p:sldId id="266" r:id="rId24"/>
    <p:sldId id="283" r:id="rId25"/>
    <p:sldId id="284" r:id="rId26"/>
    <p:sldId id="534" r:id="rId27"/>
    <p:sldId id="26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66A"/>
    <a:srgbClr val="881C1C"/>
    <a:srgbClr val="336600"/>
    <a:srgbClr val="51B5B7"/>
    <a:srgbClr val="ACA39A"/>
    <a:srgbClr val="C69214"/>
    <a:srgbClr val="ECBF5E"/>
    <a:srgbClr val="76881D"/>
    <a:srgbClr val="87A6AC"/>
    <a:srgbClr val="003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18"/>
    <p:restoredTop sz="94718"/>
  </p:normalViewPr>
  <p:slideViewPr>
    <p:cSldViewPr snapToGrid="0" snapToObjects="1">
      <p:cViewPr varScale="1">
        <p:scale>
          <a:sx n="97" d="100"/>
          <a:sy n="97" d="100"/>
        </p:scale>
        <p:origin x="1464" y="78"/>
      </p:cViewPr>
      <p:guideLst/>
    </p:cSldViewPr>
  </p:slid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ACD12D-78F6-C041-85CF-5390FB0B21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275B6E-4A44-614F-875C-740E2F037A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96237A-C9C6-F74F-BA2E-500594877777}" type="datetimeFigureOut">
              <a:rPr lang="en-US" smtClean="0"/>
              <a:t>6/4/2021</a:t>
            </a:fld>
            <a:endParaRPr lang="en-US"/>
          </a:p>
        </p:txBody>
      </p:sp>
      <p:sp>
        <p:nvSpPr>
          <p:cNvPr id="4" name="Footer Placeholder 3">
            <a:extLst>
              <a:ext uri="{FF2B5EF4-FFF2-40B4-BE49-F238E27FC236}">
                <a16:creationId xmlns:a16="http://schemas.microsoft.com/office/drawing/2014/main" id="{42DB124A-E870-FB48-B34A-6057DF7B0C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5BD7C5-5D12-2D49-9A90-1B928B2FF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18431-6F34-304D-9241-32FE39343868}" type="slidenum">
              <a:rPr lang="en-US" smtClean="0"/>
              <a:t>‹#›</a:t>
            </a:fld>
            <a:endParaRPr lang="en-US"/>
          </a:p>
        </p:txBody>
      </p:sp>
    </p:spTree>
    <p:extLst>
      <p:ext uri="{BB962C8B-B14F-4D97-AF65-F5344CB8AC3E}">
        <p14:creationId xmlns:p14="http://schemas.microsoft.com/office/powerpoint/2010/main" val="241054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C7618-8EC7-3541-B86B-12BB7D417A50}"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025C6-F886-1C45-BA34-23FEC8735622}" type="slidenum">
              <a:rPr lang="en-US" smtClean="0"/>
              <a:t>‹#›</a:t>
            </a:fld>
            <a:endParaRPr lang="en-US"/>
          </a:p>
        </p:txBody>
      </p:sp>
    </p:spTree>
    <p:extLst>
      <p:ext uri="{BB962C8B-B14F-4D97-AF65-F5344CB8AC3E}">
        <p14:creationId xmlns:p14="http://schemas.microsoft.com/office/powerpoint/2010/main" val="66713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25C6-F886-1C45-BA34-23FEC8735622}" type="slidenum">
              <a:rPr lang="en-US" smtClean="0"/>
              <a:t>6</a:t>
            </a:fld>
            <a:endParaRPr lang="en-US"/>
          </a:p>
        </p:txBody>
      </p:sp>
    </p:spTree>
    <p:extLst>
      <p:ext uri="{BB962C8B-B14F-4D97-AF65-F5344CB8AC3E}">
        <p14:creationId xmlns:p14="http://schemas.microsoft.com/office/powerpoint/2010/main" val="408123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the different components of the OCR process.</a:t>
            </a:r>
          </a:p>
          <a:p>
            <a:endParaRPr lang="en-US" dirty="0"/>
          </a:p>
          <a:p>
            <a:r>
              <a:rPr lang="en-US" dirty="0"/>
              <a:t>I am showing you an example of the calendar that I will send out to students prior to the start of the semester. This is just the first page. You will receive this in an email that includes content about each of these items, what they mean and how you participate. I will also put the Fall 2020 Calendar in Blackboard when it has been created. </a:t>
            </a:r>
          </a:p>
          <a:p>
            <a:endParaRPr lang="en-US" dirty="0"/>
          </a:p>
          <a:p>
            <a:r>
              <a:rPr lang="en-US" dirty="0"/>
              <a:t>As you can see, the first few weeks of the semester are very busy! Chase plans this calendar during the prior semester (so, Spring!) with recruiters from the BIG 4 + RSM and Grant Thornton. It is helpful to have everyone at in the conversation during this planning so all the firms knows what each other is doing. This calendar is shared with the recruiters and with students. </a:t>
            </a:r>
          </a:p>
          <a:p>
            <a:endParaRPr lang="en-US" dirty="0"/>
          </a:p>
          <a:p>
            <a:r>
              <a:rPr lang="en-US" dirty="0"/>
              <a:t>You might wonder why the firms come to campus so frequently. The bottom line is “FACE TIME”. They want to get to know you. Your success in this process depends on how much time you can devote to being on campus and participating in these activities. </a:t>
            </a:r>
          </a:p>
          <a:p>
            <a:endParaRPr lang="en-US" dirty="0"/>
          </a:p>
          <a:p>
            <a:r>
              <a:rPr lang="en-US" dirty="0"/>
              <a:t>Tabling is the most accessible and informal activity as it is simply meeting with firm representatives at tables in the Isenberg Learning Commons area of the Innovation Hub. </a:t>
            </a:r>
          </a:p>
          <a:p>
            <a:endParaRPr lang="en-US" dirty="0"/>
          </a:p>
          <a:p>
            <a:r>
              <a:rPr lang="en-US" dirty="0"/>
              <a:t>“20 Minutes With” events require that you sign up through </a:t>
            </a:r>
            <a:r>
              <a:rPr lang="en-US" dirty="0" err="1"/>
              <a:t>IsenbergWorks</a:t>
            </a:r>
            <a:r>
              <a:rPr lang="en-US" dirty="0"/>
              <a:t> for a 20 minute, one on one meeting with a firm representative in one of our interview rooms in the Chase Career Center. These opportunities allow students to ask questions about almost anything regarding the process, the opportunities, resume feedback, etc.</a:t>
            </a:r>
          </a:p>
          <a:p>
            <a:endParaRPr lang="en-US" dirty="0"/>
          </a:p>
          <a:p>
            <a:r>
              <a:rPr lang="en-US" dirty="0"/>
              <a:t>BAP meetings (or Beta Alpha Psi, the finance and accounting professional organization) are open to all students. Membership in the organization is not required. These are attended by a lot of students and firms provide information about recruiting, practice areas, industry specialties, and other helpful firm related material.</a:t>
            </a:r>
          </a:p>
          <a:p>
            <a:endParaRPr lang="en-US" dirty="0"/>
          </a:p>
          <a:p>
            <a:r>
              <a:rPr lang="en-US" dirty="0"/>
              <a:t>All of these activities are designed to increase your knowledge of the firms and develop a rapport with the representatives. I consider each activity a unique “impression making” opportunity. Leveraged to the fullest, you can advance your conversation about your fit and interest with each successive touch point.</a:t>
            </a:r>
          </a:p>
          <a:p>
            <a:endParaRPr lang="en-US" dirty="0"/>
          </a:p>
          <a:p>
            <a:r>
              <a:rPr lang="en-US" dirty="0"/>
              <a:t>If you are living at a distance, you will need to be strategic about when you want to come to campus and how many activities you can participate in. For some of you who are working full time, it may only be possible to come for a BAP meeting in the evening. For some, it may be impossible to come to any. </a:t>
            </a:r>
          </a:p>
          <a:p>
            <a:endParaRPr lang="en-US" dirty="0"/>
          </a:p>
          <a:p>
            <a:r>
              <a:rPr lang="en-US" dirty="0"/>
              <a:t>Regional firms only come to campus for one special event exclusive to their cohort. This event allows them to meet with students away from the “distraction” of the larger firms. These firms represent the “120” group we spoke of earlier. I strongly encourage you to, at a minimum, consider these opportunities and if you can, attend this event.</a:t>
            </a:r>
          </a:p>
          <a:p>
            <a:endParaRPr lang="en-US" dirty="0"/>
          </a:p>
          <a:p>
            <a:r>
              <a:rPr lang="en-US" dirty="0"/>
              <a:t>You will also see that interviews with some of the regional firms start at the end of September. The majority of interviews will begin in the first week of October, but some of the regional players want to get out ahead of the Big firm interviews. This DOES mean that if you interview with one of these smaller firms, you MAY have an offer – and an acceptance deadline – sooner than or during first rounds with the larger firms. </a:t>
            </a:r>
          </a:p>
          <a:p>
            <a:endParaRPr lang="en-US" dirty="0"/>
          </a:p>
          <a:p>
            <a:r>
              <a:rPr lang="en-US" dirty="0"/>
              <a:t>The Isenberg Career Day is the last opportunity for students to interact with the larger firms…..by this time, you may have applied to the firm opportunities an are awaiting notification about being selected for an interview. If you can come to the fair, having a positive interaction with them for one last time could have a positive impact. </a:t>
            </a:r>
          </a:p>
          <a:p>
            <a:endParaRPr lang="en-US" dirty="0"/>
          </a:p>
          <a:p>
            <a:r>
              <a:rPr lang="en-US" dirty="0"/>
              <a:t>You will notice that I have indicated “virtual interviews” in point 8. In the next slide, I will talk more about this. </a:t>
            </a:r>
          </a:p>
        </p:txBody>
      </p:sp>
      <p:sp>
        <p:nvSpPr>
          <p:cNvPr id="4" name="Slide Number Placeholder 3"/>
          <p:cNvSpPr>
            <a:spLocks noGrp="1"/>
          </p:cNvSpPr>
          <p:nvPr>
            <p:ph type="sldNum" sz="quarter" idx="5"/>
          </p:nvPr>
        </p:nvSpPr>
        <p:spPr/>
        <p:txBody>
          <a:bodyPr/>
          <a:lstStyle/>
          <a:p>
            <a:fld id="{AFB025C6-F886-1C45-BA34-23FEC8735622}" type="slidenum">
              <a:rPr lang="en-US" smtClean="0"/>
              <a:t>7</a:t>
            </a:fld>
            <a:endParaRPr lang="en-US"/>
          </a:p>
        </p:txBody>
      </p:sp>
    </p:spTree>
    <p:extLst>
      <p:ext uri="{BB962C8B-B14F-4D97-AF65-F5344CB8AC3E}">
        <p14:creationId xmlns:p14="http://schemas.microsoft.com/office/powerpoint/2010/main" val="294629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the different components of the OCR process.</a:t>
            </a:r>
          </a:p>
          <a:p>
            <a:endParaRPr lang="en-US" dirty="0"/>
          </a:p>
          <a:p>
            <a:r>
              <a:rPr lang="en-US" dirty="0"/>
              <a:t>I am showing you an example of the calendar that I will send out to students prior to the start of the semester. This is just the first page. You will receive this in an email that includes content about each of these items, what they mean and how you participate. I will also put the Fall 2020 Calendar in Blackboard when it has been created. </a:t>
            </a:r>
          </a:p>
          <a:p>
            <a:endParaRPr lang="en-US" dirty="0"/>
          </a:p>
          <a:p>
            <a:r>
              <a:rPr lang="en-US" dirty="0"/>
              <a:t>As you can see, the first few weeks of the semester are very busy! Chase plans this calendar during the prior semester (so, Spring!) with recruiters from the BIG 4 + RSM and Grant Thornton. It is helpful to have everyone at in the conversation during this planning so all the firms knows what each other is doing. This calendar is shared with the recruiters and with students. </a:t>
            </a:r>
          </a:p>
          <a:p>
            <a:endParaRPr lang="en-US" dirty="0"/>
          </a:p>
          <a:p>
            <a:r>
              <a:rPr lang="en-US" dirty="0"/>
              <a:t>You might wonder why the firms come to campus so frequently. The bottom line is “FACE TIME”. They want to get to know you. Your success in this process depends on how much time you can devote to being on campus and participating in these activities. </a:t>
            </a:r>
          </a:p>
          <a:p>
            <a:endParaRPr lang="en-US" dirty="0"/>
          </a:p>
          <a:p>
            <a:r>
              <a:rPr lang="en-US" dirty="0"/>
              <a:t>Tabling is the most accessible and informal activity as it is simply meeting with firm representatives at tables in the Isenberg Learning Commons area of the Innovation Hub. </a:t>
            </a:r>
          </a:p>
          <a:p>
            <a:endParaRPr lang="en-US" dirty="0"/>
          </a:p>
          <a:p>
            <a:r>
              <a:rPr lang="en-US" dirty="0"/>
              <a:t>“20 Minutes With” events require that you sign up through </a:t>
            </a:r>
            <a:r>
              <a:rPr lang="en-US" dirty="0" err="1"/>
              <a:t>IsenbergWorks</a:t>
            </a:r>
            <a:r>
              <a:rPr lang="en-US" dirty="0"/>
              <a:t> for a 20 minute, one on one meeting with a firm representative in one of our interview rooms in the Chase Career Center. These opportunities allow students to ask questions about almost anything regarding the process, the opportunities, resume feedback, etc.</a:t>
            </a:r>
          </a:p>
          <a:p>
            <a:endParaRPr lang="en-US" dirty="0"/>
          </a:p>
          <a:p>
            <a:r>
              <a:rPr lang="en-US" dirty="0"/>
              <a:t>BAP meetings (or Beta Alpha Psi, the finance and accounting professional organization) are open to all students. Membership in the organization is not required. These are attended by a lot of students and firms provide information about recruiting, practice areas, industry specialties, and other helpful firm related material.</a:t>
            </a:r>
          </a:p>
          <a:p>
            <a:endParaRPr lang="en-US" dirty="0"/>
          </a:p>
          <a:p>
            <a:r>
              <a:rPr lang="en-US" dirty="0"/>
              <a:t>All of these activities are designed to increase your knowledge of the firms and develop a rapport with the representatives. I consider each activity a unique “impression making” opportunity. Leveraged to the fullest, you can advance your conversation about your fit and interest with each successive touch point.</a:t>
            </a:r>
          </a:p>
          <a:p>
            <a:endParaRPr lang="en-US" dirty="0"/>
          </a:p>
          <a:p>
            <a:r>
              <a:rPr lang="en-US" dirty="0"/>
              <a:t>If you are living at a distance, you will need to be strategic about when you want to come to campus and how many activities you can participate in. For some of you who are working full time, it may only be possible to come for a BAP meeting in the evening. For some, it may be impossible to come to any. </a:t>
            </a:r>
          </a:p>
          <a:p>
            <a:endParaRPr lang="en-US" dirty="0"/>
          </a:p>
          <a:p>
            <a:r>
              <a:rPr lang="en-US" dirty="0"/>
              <a:t>Regional firms only come to campus for one special event exclusive to their cohort. This event allows them to meet with students away from the “distraction” of the larger firms. These firms represent the “120” group we spoke of earlier. I strongly encourage you to, at a minimum, consider these opportunities and if you can, attend this event.</a:t>
            </a:r>
          </a:p>
          <a:p>
            <a:endParaRPr lang="en-US" dirty="0"/>
          </a:p>
          <a:p>
            <a:r>
              <a:rPr lang="en-US" dirty="0"/>
              <a:t>You will also see that interviews with some of the regional firms start at the end of September. The majority of interviews will begin in the first week of October, but some of the regional players want to get out ahead of the Big firm interviews. This DOES mean that if you interview with one of these smaller firms, you MAY have an offer – and an acceptance deadline – sooner than or during first rounds with the larger firms. </a:t>
            </a:r>
          </a:p>
          <a:p>
            <a:endParaRPr lang="en-US" dirty="0"/>
          </a:p>
          <a:p>
            <a:r>
              <a:rPr lang="en-US" dirty="0"/>
              <a:t>The Isenberg Career Day is the last opportunity for students to interact with the larger firms…..by this time, you may have applied to the firm opportunities an are awaiting notification about being selected for an interview. If you can come to the fair, having a positive interaction with them for one last time could have a positive impact. </a:t>
            </a:r>
          </a:p>
          <a:p>
            <a:endParaRPr lang="en-US" dirty="0"/>
          </a:p>
          <a:p>
            <a:r>
              <a:rPr lang="en-US" dirty="0"/>
              <a:t>You will notice that I have indicated “virtual interviews” in point 8. In the next slide, I will talk more about this. </a:t>
            </a:r>
          </a:p>
        </p:txBody>
      </p:sp>
      <p:sp>
        <p:nvSpPr>
          <p:cNvPr id="4" name="Slide Number Placeholder 3"/>
          <p:cNvSpPr>
            <a:spLocks noGrp="1"/>
          </p:cNvSpPr>
          <p:nvPr>
            <p:ph type="sldNum" sz="quarter" idx="5"/>
          </p:nvPr>
        </p:nvSpPr>
        <p:spPr/>
        <p:txBody>
          <a:bodyPr/>
          <a:lstStyle/>
          <a:p>
            <a:fld id="{AFB025C6-F886-1C45-BA34-23FEC8735622}" type="slidenum">
              <a:rPr lang="en-US" smtClean="0"/>
              <a:t>8</a:t>
            </a:fld>
            <a:endParaRPr lang="en-US"/>
          </a:p>
        </p:txBody>
      </p:sp>
    </p:spTree>
    <p:extLst>
      <p:ext uri="{BB962C8B-B14F-4D97-AF65-F5344CB8AC3E}">
        <p14:creationId xmlns:p14="http://schemas.microsoft.com/office/powerpoint/2010/main" val="273704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Firm Guide being an immediate useful resource, you may be interested in learning more about the CPA journey and if you click here on the MSCpaOnline.org website, you’ll be taken to the site, CPATrack.com.</a:t>
            </a:r>
          </a:p>
          <a:p>
            <a:endParaRPr lang="en-US" dirty="0"/>
          </a:p>
          <a:p>
            <a:r>
              <a:rPr lang="en-US" dirty="0"/>
              <a:t>Like membership with the Massachusetts Society, membership here is FREE for students. </a:t>
            </a:r>
          </a:p>
        </p:txBody>
      </p:sp>
      <p:sp>
        <p:nvSpPr>
          <p:cNvPr id="4" name="Slide Number Placeholder 3"/>
          <p:cNvSpPr>
            <a:spLocks noGrp="1"/>
          </p:cNvSpPr>
          <p:nvPr>
            <p:ph type="sldNum" sz="quarter" idx="5"/>
          </p:nvPr>
        </p:nvSpPr>
        <p:spPr/>
        <p:txBody>
          <a:bodyPr/>
          <a:lstStyle/>
          <a:p>
            <a:fld id="{AFB025C6-F886-1C45-BA34-23FEC8735622}" type="slidenum">
              <a:rPr lang="en-US" smtClean="0"/>
              <a:t>24</a:t>
            </a:fld>
            <a:endParaRPr lang="en-US"/>
          </a:p>
        </p:txBody>
      </p:sp>
    </p:spTree>
    <p:extLst>
      <p:ext uri="{BB962C8B-B14F-4D97-AF65-F5344CB8AC3E}">
        <p14:creationId xmlns:p14="http://schemas.microsoft.com/office/powerpoint/2010/main" val="299413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 already familiar with the Massachusetts Society of CPAs, it </a:t>
            </a:r>
            <a:r>
              <a:rPr lang="en-US" sz="1200" b="0" i="0" kern="1200" dirty="0">
                <a:solidFill>
                  <a:schemeClr val="tx1"/>
                </a:solidFill>
                <a:effectLst/>
                <a:latin typeface="+mn-lt"/>
                <a:ea typeface="+mn-ea"/>
                <a:cs typeface="+mn-cs"/>
              </a:rPr>
              <a:t>is the state's premiere professional organization with more than 11,000 members in public accounting, industry and business, government and education. In addition to a wealth of resources available on the website, the Mass Society of CPA hosts events for members for educational and networking purposes. All major firms in Massachusetts are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of the organizations most helpful publications is the annual CPA Guide which is an excellent resources for researching firms, their industry specializations, size of firm and recruiting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I have  added a link for the Massachusetts Society of CPAs Firm Guide to Blackboard so that you can look at the guide virtually.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FB025C6-F886-1C45-BA34-23FEC8735622}" type="slidenum">
              <a:rPr lang="en-US" smtClean="0"/>
              <a:t>25</a:t>
            </a:fld>
            <a:endParaRPr lang="en-US"/>
          </a:p>
        </p:txBody>
      </p:sp>
    </p:spTree>
    <p:extLst>
      <p:ext uri="{BB962C8B-B14F-4D97-AF65-F5344CB8AC3E}">
        <p14:creationId xmlns:p14="http://schemas.microsoft.com/office/powerpoint/2010/main" val="31170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Jobs tab will allow students to customize their career interests and ensures information recommended by LinkedIn most closely aligns with your career preferences. Remember – LinkedIn is intuitive – the more information you can provide, the more customized the experience will be. </a:t>
            </a:r>
          </a:p>
        </p:txBody>
      </p:sp>
      <p:sp>
        <p:nvSpPr>
          <p:cNvPr id="4" name="Slide Number Placeholder 3"/>
          <p:cNvSpPr>
            <a:spLocks noGrp="1"/>
          </p:cNvSpPr>
          <p:nvPr>
            <p:ph type="sldNum" sz="quarter" idx="5"/>
          </p:nvPr>
        </p:nvSpPr>
        <p:spPr/>
        <p:txBody>
          <a:bodyPr/>
          <a:lstStyle/>
          <a:p>
            <a:fld id="{02247A49-9DCE-0043-BE47-D74C44ADF7BC}" type="slidenum">
              <a:rPr lang="en-US" smtClean="0"/>
              <a:pPr/>
              <a:t>26</a:t>
            </a:fld>
            <a:endParaRPr lang="en-US" dirty="0"/>
          </a:p>
        </p:txBody>
      </p:sp>
    </p:spTree>
    <p:extLst>
      <p:ext uri="{BB962C8B-B14F-4D97-AF65-F5344CB8AC3E}">
        <p14:creationId xmlns:p14="http://schemas.microsoft.com/office/powerpoint/2010/main" val="3679964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F0CAD9-D5C0-AB4A-9E64-EA1CE2057672}"/>
              </a:ext>
            </a:extLst>
          </p:cNvPr>
          <p:cNvPicPr>
            <a:picLocks noChangeAspect="1"/>
          </p:cNvPicPr>
          <p:nvPr userDrawn="1"/>
        </p:nvPicPr>
        <p:blipFill rotWithShape="1">
          <a:blip r:embed="rId2"/>
          <a:srcRect t="22206" b="2220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DEFDD4D-2932-914A-B7A9-C7534FC3CD4B}"/>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8E8D207-3372-D54E-8CFF-B9984B5C015D}"/>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EB6C5FF-1E17-4046-9032-A1119B5BA265}"/>
              </a:ext>
            </a:extLst>
          </p:cNvPr>
          <p:cNvPicPr>
            <a:picLocks noChangeAspect="1"/>
          </p:cNvPicPr>
          <p:nvPr userDrawn="1"/>
        </p:nvPicPr>
        <p:blipFill rotWithShape="1">
          <a:blip r:embed="rId3"/>
          <a:srcRect l="-6553"/>
          <a:stretch/>
        </p:blipFill>
        <p:spPr>
          <a:xfrm>
            <a:off x="365760" y="6200138"/>
            <a:ext cx="3575691" cy="491094"/>
          </a:xfrm>
          <a:prstGeom prst="rect">
            <a:avLst/>
          </a:prstGeom>
        </p:spPr>
      </p:pic>
      <p:sp>
        <p:nvSpPr>
          <p:cNvPr id="10" name="Text Placeholder 19">
            <a:extLst>
              <a:ext uri="{FF2B5EF4-FFF2-40B4-BE49-F238E27FC236}">
                <a16:creationId xmlns:a16="http://schemas.microsoft.com/office/drawing/2014/main" id="{8A36A4C5-FE29-9343-9B3C-B4798F64F804}"/>
              </a:ext>
            </a:extLst>
          </p:cNvPr>
          <p:cNvSpPr>
            <a:spLocks noGrp="1"/>
          </p:cNvSpPr>
          <p:nvPr>
            <p:ph type="body" sz="quarter" idx="13" hasCustomPrompt="1"/>
          </p:nvPr>
        </p:nvSpPr>
        <p:spPr>
          <a:xfrm>
            <a:off x="510896" y="2107394"/>
            <a:ext cx="9718010" cy="689327"/>
          </a:xfrm>
          <a:prstGeom prst="rect">
            <a:avLst/>
          </a:prstGeom>
        </p:spPr>
        <p:txBody>
          <a:bodyPr>
            <a:noAutofit/>
          </a:bodyPr>
          <a:lstStyle>
            <a:lvl1pPr marL="0" indent="0">
              <a:buNone/>
              <a:defRPr sz="4800" b="0" i="0">
                <a:solidFill>
                  <a:schemeClr val="bg1"/>
                </a:solidFill>
                <a:latin typeface="Times New Roman" panose="02020603050405020304" pitchFamily="18" charset="0"/>
                <a:cs typeface="Times New Roman" panose="02020603050405020304" pitchFamily="18" charset="0"/>
              </a:defRPr>
            </a:lvl1pPr>
          </a:lstStyle>
          <a:p>
            <a:pPr lvl="0"/>
            <a:r>
              <a:rPr lang="en-US" dirty="0"/>
              <a:t>Internal Presentation Title</a:t>
            </a:r>
          </a:p>
        </p:txBody>
      </p:sp>
      <p:sp>
        <p:nvSpPr>
          <p:cNvPr id="12" name="Text Placeholder 25">
            <a:extLst>
              <a:ext uri="{FF2B5EF4-FFF2-40B4-BE49-F238E27FC236}">
                <a16:creationId xmlns:a16="http://schemas.microsoft.com/office/drawing/2014/main" id="{0490085A-6E5D-5243-940C-8B0FA1FF6E7F}"/>
              </a:ext>
            </a:extLst>
          </p:cNvPr>
          <p:cNvSpPr>
            <a:spLocks noGrp="1"/>
          </p:cNvSpPr>
          <p:nvPr>
            <p:ph type="body" sz="quarter" idx="14" hasCustomPrompt="1"/>
          </p:nvPr>
        </p:nvSpPr>
        <p:spPr>
          <a:xfrm>
            <a:off x="513110" y="2778615"/>
            <a:ext cx="7640290" cy="425450"/>
          </a:xfrm>
          <a:prstGeom prst="rect">
            <a:avLst/>
          </a:prstGeom>
        </p:spPr>
        <p:txBody>
          <a:bodyPr/>
          <a:lstStyle>
            <a:lvl1pPr marL="0" indent="0">
              <a:buNone/>
              <a:defRPr sz="1400" b="0" i="0" spc="300">
                <a:solidFill>
                  <a:schemeClr val="bg1"/>
                </a:solidFill>
                <a:latin typeface="Arial" panose="020B0604020202020204" pitchFamily="34" charset="0"/>
                <a:cs typeface="Arial" panose="020B0604020202020204" pitchFamily="34" charset="0"/>
              </a:defRPr>
            </a:lvl1pPr>
          </a:lstStyle>
          <a:p>
            <a:pPr lvl="0"/>
            <a:r>
              <a:rPr lang="en-US" dirty="0"/>
              <a:t>DEPARTMENT / PROGRAM NAME</a:t>
            </a:r>
          </a:p>
        </p:txBody>
      </p:sp>
      <p:sp>
        <p:nvSpPr>
          <p:cNvPr id="13" name="Text Placeholder 16">
            <a:extLst>
              <a:ext uri="{FF2B5EF4-FFF2-40B4-BE49-F238E27FC236}">
                <a16:creationId xmlns:a16="http://schemas.microsoft.com/office/drawing/2014/main" id="{E1FCB3DA-E945-D94F-A1DB-E2A2B51ED3EB}"/>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264345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motional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A8AA9-F776-A947-8AC5-11D7C5DDAD6C}"/>
              </a:ext>
            </a:extLst>
          </p:cNvPr>
          <p:cNvSpPr/>
          <p:nvPr userDrawn="1"/>
        </p:nvSpPr>
        <p:spPr>
          <a:xfrm>
            <a:off x="10896600" y="1943100"/>
            <a:ext cx="1295400" cy="427159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a:extLst>
              <a:ext uri="{FF2B5EF4-FFF2-40B4-BE49-F238E27FC236}">
                <a16:creationId xmlns:a16="http://schemas.microsoft.com/office/drawing/2014/main" id="{CF036599-BC7D-5C44-822F-07894BD0E0AD}"/>
              </a:ext>
            </a:extLst>
          </p:cNvPr>
          <p:cNvSpPr>
            <a:spLocks noGrp="1"/>
          </p:cNvSpPr>
          <p:nvPr>
            <p:ph type="pic" sz="quarter" idx="15"/>
          </p:nvPr>
        </p:nvSpPr>
        <p:spPr>
          <a:xfrm>
            <a:off x="7467600" y="2667000"/>
            <a:ext cx="4114800" cy="2672597"/>
          </a:xfrm>
          <a:prstGeom prst="rect">
            <a:avLst/>
          </a:prstGeom>
        </p:spPr>
        <p:txBody>
          <a:bodyPr/>
          <a:lstStyle/>
          <a:p>
            <a:endParaRPr lang="en-US" dirty="0"/>
          </a:p>
        </p:txBody>
      </p:sp>
      <p:sp>
        <p:nvSpPr>
          <p:cNvPr id="10" name="Text Placeholder 18">
            <a:extLst>
              <a:ext uri="{FF2B5EF4-FFF2-40B4-BE49-F238E27FC236}">
                <a16:creationId xmlns:a16="http://schemas.microsoft.com/office/drawing/2014/main" id="{C64084C5-2B07-F644-BDAE-0C2DCF41C374}"/>
              </a:ext>
            </a:extLst>
          </p:cNvPr>
          <p:cNvSpPr>
            <a:spLocks noGrp="1"/>
          </p:cNvSpPr>
          <p:nvPr>
            <p:ph type="body" sz="quarter" idx="16" hasCustomPrompt="1"/>
          </p:nvPr>
        </p:nvSpPr>
        <p:spPr>
          <a:xfrm>
            <a:off x="509283" y="1816099"/>
            <a:ext cx="5586715" cy="3733800"/>
          </a:xfrm>
          <a:prstGeom prst="rect">
            <a:avLst/>
          </a:prstGeom>
        </p:spPr>
        <p:txBody>
          <a:bodyPr>
            <a:normAutofit/>
          </a:bodyPr>
          <a:lstStyle>
            <a:lvl1pPr marL="342900" indent="-342900">
              <a:lnSpc>
                <a:spcPct val="150000"/>
              </a:lnSpc>
              <a:buFont typeface="+mj-lt"/>
              <a:buAutoNum type="arabicPeriod"/>
              <a:defRPr sz="1200" b="0" i="0">
                <a:latin typeface="Arial" panose="020B0604020202020204" pitchFamily="34" charset="0"/>
                <a:cs typeface="Arial" panose="020B0604020202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Body or </a:t>
            </a:r>
            <a:r>
              <a:rPr lang="en-US" dirty="0" err="1"/>
              <a:t>Bulllets</a:t>
            </a:r>
            <a:endParaRPr lang="en-US" dirty="0"/>
          </a:p>
          <a:p>
            <a:pPr lvl="0"/>
            <a:r>
              <a:rPr lang="en-US" dirty="0"/>
              <a:t>…</a:t>
            </a:r>
          </a:p>
          <a:p>
            <a:pPr lvl="0"/>
            <a:r>
              <a:rPr lang="en-US" dirty="0"/>
              <a:t>…</a:t>
            </a:r>
          </a:p>
          <a:p>
            <a:pPr lvl="0"/>
            <a:r>
              <a:rPr lang="en-US" dirty="0"/>
              <a:t>…</a:t>
            </a:r>
          </a:p>
        </p:txBody>
      </p:sp>
      <p:sp>
        <p:nvSpPr>
          <p:cNvPr id="11" name="Picture Placeholder 9">
            <a:extLst>
              <a:ext uri="{FF2B5EF4-FFF2-40B4-BE49-F238E27FC236}">
                <a16:creationId xmlns:a16="http://schemas.microsoft.com/office/drawing/2014/main" id="{698840B7-B201-2E47-B5A4-4FB5ECAB1904}"/>
              </a:ext>
            </a:extLst>
          </p:cNvPr>
          <p:cNvSpPr>
            <a:spLocks noGrp="1"/>
          </p:cNvSpPr>
          <p:nvPr>
            <p:ph type="pic" sz="quarter" idx="14"/>
          </p:nvPr>
        </p:nvSpPr>
        <p:spPr>
          <a:xfrm>
            <a:off x="9524998" y="1181101"/>
            <a:ext cx="2349522" cy="1926072"/>
          </a:xfrm>
          <a:prstGeom prst="rect">
            <a:avLst/>
          </a:prstGeom>
        </p:spPr>
        <p:txBody>
          <a:bodyPr/>
          <a:lstStyle/>
          <a:p>
            <a:endParaRPr lang="en-US" dirty="0"/>
          </a:p>
        </p:txBody>
      </p:sp>
      <p:sp>
        <p:nvSpPr>
          <p:cNvPr id="16" name="Rectangle 15">
            <a:extLst>
              <a:ext uri="{FF2B5EF4-FFF2-40B4-BE49-F238E27FC236}">
                <a16:creationId xmlns:a16="http://schemas.microsoft.com/office/drawing/2014/main" id="{1A2BDD93-71BF-A644-806E-07D6EC346B6B}"/>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C1E322-AEE5-B64D-A0F2-8E5B99B33074}"/>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19" name="Picture Placeholder 23">
            <a:extLst>
              <a:ext uri="{FF2B5EF4-FFF2-40B4-BE49-F238E27FC236}">
                <a16:creationId xmlns:a16="http://schemas.microsoft.com/office/drawing/2014/main" id="{2FD3C6F8-786A-D546-884E-DAE65065BAD3}"/>
              </a:ext>
            </a:extLst>
          </p:cNvPr>
          <p:cNvSpPr>
            <a:spLocks noGrp="1"/>
          </p:cNvSpPr>
          <p:nvPr>
            <p:ph type="pic" sz="quarter" idx="19"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12" name="Text Placeholder 16">
            <a:extLst>
              <a:ext uri="{FF2B5EF4-FFF2-40B4-BE49-F238E27FC236}">
                <a16:creationId xmlns:a16="http://schemas.microsoft.com/office/drawing/2014/main" id="{060D8A02-C2D3-2640-96A8-077B5FD08F02}"/>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
        <p:nvSpPr>
          <p:cNvPr id="13" name="Text Placeholder 25">
            <a:extLst>
              <a:ext uri="{FF2B5EF4-FFF2-40B4-BE49-F238E27FC236}">
                <a16:creationId xmlns:a16="http://schemas.microsoft.com/office/drawing/2014/main" id="{E9F03D8C-62BE-0B40-BB1F-734C72FB249B}"/>
              </a:ext>
            </a:extLst>
          </p:cNvPr>
          <p:cNvSpPr>
            <a:spLocks noGrp="1"/>
          </p:cNvSpPr>
          <p:nvPr>
            <p:ph type="body" sz="quarter" idx="13" hasCustomPrompt="1"/>
          </p:nvPr>
        </p:nvSpPr>
        <p:spPr>
          <a:xfrm>
            <a:off x="521163" y="1260900"/>
            <a:ext cx="6259179" cy="425450"/>
          </a:xfrm>
          <a:prstGeom prst="rect">
            <a:avLst/>
          </a:prstGeom>
        </p:spPr>
        <p:txBody>
          <a:bodyPr/>
          <a:lstStyle>
            <a:lvl1pPr marL="0" indent="0">
              <a:buNone/>
              <a:defRPr sz="1400" b="0" i="0" spc="300">
                <a:solidFill>
                  <a:srgbClr val="63666A"/>
                </a:solidFill>
                <a:latin typeface="Arial" panose="020B0604020202020204" pitchFamily="34" charset="0"/>
                <a:cs typeface="Arial" panose="020B0604020202020204" pitchFamily="34" charset="0"/>
              </a:defRPr>
            </a:lvl1pPr>
          </a:lstStyle>
          <a:p>
            <a:pPr lvl="0"/>
            <a:r>
              <a:rPr lang="en-US" dirty="0"/>
              <a:t>SUBTITLE</a:t>
            </a:r>
          </a:p>
        </p:txBody>
      </p:sp>
      <p:sp>
        <p:nvSpPr>
          <p:cNvPr id="14" name="Text Placeholder 16">
            <a:extLst>
              <a:ext uri="{FF2B5EF4-FFF2-40B4-BE49-F238E27FC236}">
                <a16:creationId xmlns:a16="http://schemas.microsoft.com/office/drawing/2014/main" id="{80CFB230-B909-CF46-A7E0-2C28DAA69909}"/>
              </a:ext>
            </a:extLst>
          </p:cNvPr>
          <p:cNvSpPr>
            <a:spLocks noGrp="1"/>
          </p:cNvSpPr>
          <p:nvPr>
            <p:ph type="body" sz="quarter" idx="20" hasCustomPrompt="1"/>
          </p:nvPr>
        </p:nvSpPr>
        <p:spPr>
          <a:xfrm>
            <a:off x="509285" y="798167"/>
            <a:ext cx="6272515" cy="549856"/>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Tree>
    <p:extLst>
      <p:ext uri="{BB962C8B-B14F-4D97-AF65-F5344CB8AC3E}">
        <p14:creationId xmlns:p14="http://schemas.microsoft.com/office/powerpoint/2010/main" val="383081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19A67-2FB1-EF41-8EB8-1A4C87C73997}"/>
              </a:ext>
            </a:extLst>
          </p:cNvPr>
          <p:cNvPicPr>
            <a:picLocks noChangeAspect="1"/>
          </p:cNvPicPr>
          <p:nvPr userDrawn="1"/>
        </p:nvPicPr>
        <p:blipFill rotWithShape="1">
          <a:blip r:embed="rId2"/>
          <a:srcRect t="22206" b="22206"/>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F79C5C7-4504-194F-BD52-9784A7023C91}"/>
              </a:ext>
            </a:extLst>
          </p:cNvPr>
          <p:cNvPicPr>
            <a:picLocks noChangeAspect="1"/>
          </p:cNvPicPr>
          <p:nvPr userDrawn="1"/>
        </p:nvPicPr>
        <p:blipFill rotWithShape="1">
          <a:blip r:embed="rId3"/>
          <a:srcRect l="-1576" r="-1555" b="-9027"/>
          <a:stretch/>
        </p:blipFill>
        <p:spPr>
          <a:xfrm>
            <a:off x="3455803" y="2927402"/>
            <a:ext cx="5280394" cy="816931"/>
          </a:xfrm>
          <a:prstGeom prst="rect">
            <a:avLst/>
          </a:prstGeom>
        </p:spPr>
      </p:pic>
    </p:spTree>
    <p:extLst>
      <p:ext uri="{BB962C8B-B14F-4D97-AF65-F5344CB8AC3E}">
        <p14:creationId xmlns:p14="http://schemas.microsoft.com/office/powerpoint/2010/main" val="205844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8FE5C-10DD-B94E-9B48-5508BA2296C4}"/>
              </a:ext>
            </a:extLst>
          </p:cNvPr>
          <p:cNvPicPr>
            <a:picLocks noChangeAspect="1"/>
          </p:cNvPicPr>
          <p:nvPr userDrawn="1"/>
        </p:nvPicPr>
        <p:blipFill rotWithShape="1">
          <a:blip r:embed="rId2"/>
          <a:srcRect t="22206" b="22206"/>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1A7833-95F2-F743-AAB4-68C8893061A6}"/>
              </a:ext>
            </a:extLst>
          </p:cNvPr>
          <p:cNvPicPr>
            <a:picLocks noChangeAspect="1"/>
          </p:cNvPicPr>
          <p:nvPr userDrawn="1"/>
        </p:nvPicPr>
        <p:blipFill>
          <a:blip r:embed="rId3"/>
          <a:stretch>
            <a:fillRect/>
          </a:stretch>
        </p:blipFill>
        <p:spPr>
          <a:xfrm>
            <a:off x="3558633" y="2923068"/>
            <a:ext cx="5074734" cy="742644"/>
          </a:xfrm>
          <a:prstGeom prst="rect">
            <a:avLst/>
          </a:prstGeom>
        </p:spPr>
      </p:pic>
    </p:spTree>
    <p:extLst>
      <p:ext uri="{BB962C8B-B14F-4D97-AF65-F5344CB8AC3E}">
        <p14:creationId xmlns:p14="http://schemas.microsoft.com/office/powerpoint/2010/main" val="1583499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434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5409C8-B32B-BE4F-95CA-1E5B31A2BDD4}"/>
              </a:ext>
            </a:extLst>
          </p:cNvPr>
          <p:cNvPicPr>
            <a:picLocks noChangeAspect="1"/>
          </p:cNvPicPr>
          <p:nvPr userDrawn="1"/>
        </p:nvPicPr>
        <p:blipFill rotWithShape="1">
          <a:blip r:embed="rId2">
            <a:alphaModFix/>
          </a:blip>
          <a:srcRect l="15157" t="17734" r="259" b="11524"/>
          <a:stretch/>
        </p:blipFill>
        <p:spPr>
          <a:xfrm>
            <a:off x="0" y="0"/>
            <a:ext cx="12192000" cy="6797937"/>
          </a:xfrm>
          <a:prstGeom prst="rect">
            <a:avLst/>
          </a:prstGeom>
        </p:spPr>
      </p:pic>
      <p:sp>
        <p:nvSpPr>
          <p:cNvPr id="7" name="Rectangle 6">
            <a:extLst>
              <a:ext uri="{FF2B5EF4-FFF2-40B4-BE49-F238E27FC236}">
                <a16:creationId xmlns:a16="http://schemas.microsoft.com/office/drawing/2014/main" id="{FF4FC7A0-38F5-C84E-865D-A84D8DCC656E}"/>
              </a:ext>
            </a:extLst>
          </p:cNvPr>
          <p:cNvSpPr/>
          <p:nvPr userDrawn="1"/>
        </p:nvSpPr>
        <p:spPr>
          <a:xfrm>
            <a:off x="0" y="1"/>
            <a:ext cx="12192000" cy="6797936"/>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1E920E7-3639-1846-8BFD-85F981BC0486}"/>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26B5E14-177F-F34A-BE4B-449D9A6B423E}"/>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E56605A7-2815-D74B-8939-96EABCC58BFC}"/>
              </a:ext>
            </a:extLst>
          </p:cNvPr>
          <p:cNvPicPr>
            <a:picLocks noChangeAspect="1"/>
          </p:cNvPicPr>
          <p:nvPr userDrawn="1"/>
        </p:nvPicPr>
        <p:blipFill rotWithShape="1">
          <a:blip r:embed="rId3"/>
          <a:srcRect l="-6553"/>
          <a:stretch/>
        </p:blipFill>
        <p:spPr>
          <a:xfrm>
            <a:off x="365760" y="6200138"/>
            <a:ext cx="3575691" cy="491094"/>
          </a:xfrm>
          <a:prstGeom prst="rect">
            <a:avLst/>
          </a:prstGeom>
        </p:spPr>
      </p:pic>
      <p:sp>
        <p:nvSpPr>
          <p:cNvPr id="10" name="Text Placeholder 19">
            <a:extLst>
              <a:ext uri="{FF2B5EF4-FFF2-40B4-BE49-F238E27FC236}">
                <a16:creationId xmlns:a16="http://schemas.microsoft.com/office/drawing/2014/main" id="{C65C6C25-3A5F-0E4F-9BE3-562361B32360}"/>
              </a:ext>
            </a:extLst>
          </p:cNvPr>
          <p:cNvSpPr>
            <a:spLocks noGrp="1"/>
          </p:cNvSpPr>
          <p:nvPr>
            <p:ph type="body" sz="quarter" idx="13" hasCustomPrompt="1"/>
          </p:nvPr>
        </p:nvSpPr>
        <p:spPr>
          <a:xfrm>
            <a:off x="510896" y="2107394"/>
            <a:ext cx="9718010" cy="689327"/>
          </a:xfrm>
          <a:prstGeom prst="rect">
            <a:avLst/>
          </a:prstGeom>
        </p:spPr>
        <p:txBody>
          <a:bodyPr>
            <a:noAutofit/>
          </a:bodyPr>
          <a:lstStyle>
            <a:lvl1pPr marL="0" indent="0">
              <a:buNone/>
              <a:defRPr sz="4800" b="0" i="0">
                <a:solidFill>
                  <a:schemeClr val="bg1"/>
                </a:solidFill>
                <a:latin typeface="Times New Roman" panose="02020603050405020304" pitchFamily="18" charset="0"/>
                <a:cs typeface="Times New Roman" panose="02020603050405020304" pitchFamily="18" charset="0"/>
              </a:defRPr>
            </a:lvl1pPr>
          </a:lstStyle>
          <a:p>
            <a:pPr lvl="0"/>
            <a:r>
              <a:rPr lang="en-US" dirty="0"/>
              <a:t>Internal Presentation Title</a:t>
            </a:r>
          </a:p>
        </p:txBody>
      </p:sp>
      <p:sp>
        <p:nvSpPr>
          <p:cNvPr id="11" name="Text Placeholder 25">
            <a:extLst>
              <a:ext uri="{FF2B5EF4-FFF2-40B4-BE49-F238E27FC236}">
                <a16:creationId xmlns:a16="http://schemas.microsoft.com/office/drawing/2014/main" id="{60FBDFA1-0AB7-0C44-8188-9DF4F8B77F35}"/>
              </a:ext>
            </a:extLst>
          </p:cNvPr>
          <p:cNvSpPr>
            <a:spLocks noGrp="1"/>
          </p:cNvSpPr>
          <p:nvPr>
            <p:ph type="body" sz="quarter" idx="14" hasCustomPrompt="1"/>
          </p:nvPr>
        </p:nvSpPr>
        <p:spPr>
          <a:xfrm>
            <a:off x="513110" y="2778615"/>
            <a:ext cx="7640290" cy="425450"/>
          </a:xfrm>
          <a:prstGeom prst="rect">
            <a:avLst/>
          </a:prstGeom>
        </p:spPr>
        <p:txBody>
          <a:bodyPr/>
          <a:lstStyle>
            <a:lvl1pPr marL="0" indent="0">
              <a:buNone/>
              <a:defRPr sz="1400" b="0" i="0" spc="300">
                <a:solidFill>
                  <a:schemeClr val="bg1"/>
                </a:solidFill>
                <a:latin typeface="Arial" panose="020B0604020202020204" pitchFamily="34" charset="0"/>
                <a:cs typeface="Arial" panose="020B0604020202020204" pitchFamily="34" charset="0"/>
              </a:defRPr>
            </a:lvl1pPr>
          </a:lstStyle>
          <a:p>
            <a:pPr lvl="0"/>
            <a:r>
              <a:rPr lang="en-US" dirty="0"/>
              <a:t>DEPARTMENT / PROGRAM NAME</a:t>
            </a:r>
          </a:p>
        </p:txBody>
      </p:sp>
      <p:sp>
        <p:nvSpPr>
          <p:cNvPr id="13" name="Text Placeholder 16">
            <a:extLst>
              <a:ext uri="{FF2B5EF4-FFF2-40B4-BE49-F238E27FC236}">
                <a16:creationId xmlns:a16="http://schemas.microsoft.com/office/drawing/2014/main" id="{082C1BEB-D080-9D46-A0D4-EBE6F7866CA8}"/>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166776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405AE6-C499-2644-8603-CCF802FF3AAB}"/>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7B27777-72E6-8240-B72C-AC5110075AF3}"/>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F8F0F75-F220-5544-8880-87FA02027917}"/>
              </a:ext>
            </a:extLst>
          </p:cNvPr>
          <p:cNvPicPr>
            <a:picLocks noChangeAspect="1"/>
          </p:cNvPicPr>
          <p:nvPr userDrawn="1"/>
        </p:nvPicPr>
        <p:blipFill rotWithShape="1">
          <a:blip r:embed="rId2">
            <a:alphaModFix amt="20000"/>
          </a:blip>
          <a:srcRect l="35314" t="5548" r="38357" b="13087"/>
          <a:stretch/>
        </p:blipFill>
        <p:spPr>
          <a:xfrm>
            <a:off x="10210801" y="-92254"/>
            <a:ext cx="1981200" cy="6122664"/>
          </a:xfrm>
          <a:prstGeom prst="rect">
            <a:avLst/>
          </a:prstGeom>
        </p:spPr>
      </p:pic>
      <p:sp>
        <p:nvSpPr>
          <p:cNvPr id="7" name="Text Placeholder 16">
            <a:extLst>
              <a:ext uri="{FF2B5EF4-FFF2-40B4-BE49-F238E27FC236}">
                <a16:creationId xmlns:a16="http://schemas.microsoft.com/office/drawing/2014/main" id="{9A91191B-5EDF-DA4F-ACCB-07A9BAC54E88}"/>
              </a:ext>
            </a:extLst>
          </p:cNvPr>
          <p:cNvSpPr>
            <a:spLocks noGrp="1"/>
          </p:cNvSpPr>
          <p:nvPr>
            <p:ph type="body" sz="quarter" idx="13" hasCustomPrompt="1"/>
          </p:nvPr>
        </p:nvSpPr>
        <p:spPr>
          <a:xfrm>
            <a:off x="509285" y="790286"/>
            <a:ext cx="6272515" cy="619304"/>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Table of Contents</a:t>
            </a:r>
          </a:p>
        </p:txBody>
      </p:sp>
      <p:sp>
        <p:nvSpPr>
          <p:cNvPr id="8" name="Text Placeholder 18">
            <a:extLst>
              <a:ext uri="{FF2B5EF4-FFF2-40B4-BE49-F238E27FC236}">
                <a16:creationId xmlns:a16="http://schemas.microsoft.com/office/drawing/2014/main" id="{2A98BB41-3F93-5F4C-A0B1-08C0F0592FC2}"/>
              </a:ext>
            </a:extLst>
          </p:cNvPr>
          <p:cNvSpPr>
            <a:spLocks noGrp="1"/>
          </p:cNvSpPr>
          <p:nvPr>
            <p:ph type="body" sz="quarter" idx="18" hasCustomPrompt="1"/>
          </p:nvPr>
        </p:nvSpPr>
        <p:spPr>
          <a:xfrm>
            <a:off x="509285" y="1790137"/>
            <a:ext cx="3529315" cy="2971800"/>
          </a:xfrm>
          <a:prstGeom prst="rect">
            <a:avLst/>
          </a:prstGeom>
        </p:spPr>
        <p:txBody>
          <a:bodyPr>
            <a:normAutofit/>
          </a:bodyPr>
          <a:lstStyle>
            <a:lvl1pPr marL="342900" indent="-342900">
              <a:lnSpc>
                <a:spcPct val="150000"/>
              </a:lnSpc>
              <a:spcAft>
                <a:spcPts val="500"/>
              </a:spcAft>
              <a:buFont typeface="+mj-lt"/>
              <a:buAutoNum type="arabicPeriod"/>
              <a:defRPr sz="1400" b="0" i="0">
                <a:latin typeface="Arial" panose="020B0604020202020204" pitchFamily="34" charset="0"/>
                <a:cs typeface="Arial" panose="020B0604020202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Enter text here</a:t>
            </a:r>
          </a:p>
          <a:p>
            <a:pPr lvl="0"/>
            <a:r>
              <a:rPr lang="en-US" dirty="0"/>
              <a:t>…</a:t>
            </a:r>
          </a:p>
          <a:p>
            <a:pPr lvl="0"/>
            <a:r>
              <a:rPr lang="en-US" dirty="0"/>
              <a:t>…</a:t>
            </a:r>
          </a:p>
          <a:p>
            <a:pPr lvl="0"/>
            <a:r>
              <a:rPr lang="en-US" dirty="0"/>
              <a:t>…</a:t>
            </a:r>
          </a:p>
        </p:txBody>
      </p:sp>
      <p:sp>
        <p:nvSpPr>
          <p:cNvPr id="12" name="Picture Placeholder 23">
            <a:extLst>
              <a:ext uri="{FF2B5EF4-FFF2-40B4-BE49-F238E27FC236}">
                <a16:creationId xmlns:a16="http://schemas.microsoft.com/office/drawing/2014/main" id="{49637398-D33E-A24A-9400-844D7275C929}"/>
              </a:ext>
            </a:extLst>
          </p:cNvPr>
          <p:cNvSpPr>
            <a:spLocks noGrp="1"/>
          </p:cNvSpPr>
          <p:nvPr>
            <p:ph type="pic" sz="quarter" idx="17"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16" name="Picture Placeholder 4">
            <a:extLst>
              <a:ext uri="{FF2B5EF4-FFF2-40B4-BE49-F238E27FC236}">
                <a16:creationId xmlns:a16="http://schemas.microsoft.com/office/drawing/2014/main" id="{5267C966-B403-A747-BD84-B22E40131E23}"/>
              </a:ext>
            </a:extLst>
          </p:cNvPr>
          <p:cNvSpPr>
            <a:spLocks noGrp="1"/>
          </p:cNvSpPr>
          <p:nvPr>
            <p:ph type="pic" sz="quarter" idx="20"/>
          </p:nvPr>
        </p:nvSpPr>
        <p:spPr>
          <a:xfrm>
            <a:off x="4070350" y="1943100"/>
            <a:ext cx="4083050" cy="2971800"/>
          </a:xfrm>
          <a:prstGeom prst="rect">
            <a:avLst/>
          </a:prstGeom>
        </p:spPr>
        <p:txBody>
          <a:bodyPr/>
          <a:lstStyle/>
          <a:p>
            <a:endParaRPr lang="en-US" dirty="0"/>
          </a:p>
        </p:txBody>
      </p:sp>
      <p:sp>
        <p:nvSpPr>
          <p:cNvPr id="11" name="Text Placeholder 16">
            <a:extLst>
              <a:ext uri="{FF2B5EF4-FFF2-40B4-BE49-F238E27FC236}">
                <a16:creationId xmlns:a16="http://schemas.microsoft.com/office/drawing/2014/main" id="{A58FFE11-C3A5-DA40-97AF-B70063356129}"/>
              </a:ext>
            </a:extLst>
          </p:cNvPr>
          <p:cNvSpPr>
            <a:spLocks noGrp="1"/>
          </p:cNvSpPr>
          <p:nvPr>
            <p:ph type="body" sz="quarter" idx="10" hasCustomPrompt="1"/>
          </p:nvPr>
        </p:nvSpPr>
        <p:spPr>
          <a:xfrm>
            <a:off x="9546119" y="6396383"/>
            <a:ext cx="2135867" cy="233017"/>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32744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9A25FD-42B9-D14B-838F-FE93A1C0085E}"/>
              </a:ext>
            </a:extLst>
          </p:cNvPr>
          <p:cNvPicPr>
            <a:picLocks noChangeAspect="1"/>
          </p:cNvPicPr>
          <p:nvPr userDrawn="1"/>
        </p:nvPicPr>
        <p:blipFill rotWithShape="1">
          <a:blip r:embed="rId2"/>
          <a:srcRect t="22206" b="22206"/>
          <a:stretch/>
        </p:blipFill>
        <p:spPr>
          <a:xfrm>
            <a:off x="0" y="0"/>
            <a:ext cx="12192000" cy="6858000"/>
          </a:xfrm>
          <a:prstGeom prst="rect">
            <a:avLst/>
          </a:prstGeom>
        </p:spPr>
      </p:pic>
      <p:sp>
        <p:nvSpPr>
          <p:cNvPr id="7" name="Text Placeholder 19">
            <a:extLst>
              <a:ext uri="{FF2B5EF4-FFF2-40B4-BE49-F238E27FC236}">
                <a16:creationId xmlns:a16="http://schemas.microsoft.com/office/drawing/2014/main" id="{CF3BE2BD-7DAD-4046-8E9C-A5067327421A}"/>
              </a:ext>
            </a:extLst>
          </p:cNvPr>
          <p:cNvSpPr>
            <a:spLocks noGrp="1"/>
          </p:cNvSpPr>
          <p:nvPr>
            <p:ph type="body" sz="quarter" idx="11" hasCustomPrompt="1"/>
          </p:nvPr>
        </p:nvSpPr>
        <p:spPr>
          <a:xfrm>
            <a:off x="494575" y="4357048"/>
            <a:ext cx="6248400" cy="1036638"/>
          </a:xfrm>
          <a:prstGeom prst="rect">
            <a:avLst/>
          </a:prstGeom>
        </p:spPr>
        <p:txBody>
          <a:bodyPr>
            <a:normAutofit/>
          </a:bodyPr>
          <a:lstStyle>
            <a:lvl1pPr marL="0" indent="0" algn="l">
              <a:buNone/>
              <a:defRPr sz="4800" b="0" i="0">
                <a:solidFill>
                  <a:srgbClr val="881C1C"/>
                </a:solidFill>
                <a:latin typeface="Times New Roman" panose="02020603050405020304" pitchFamily="18" charset="0"/>
                <a:cs typeface="Times New Roman" panose="02020603050405020304" pitchFamily="18" charset="0"/>
              </a:defRPr>
            </a:lvl1pPr>
          </a:lstStyle>
          <a:p>
            <a:pPr lvl="0"/>
            <a:r>
              <a:rPr lang="en-US" dirty="0"/>
              <a:t>Section Title</a:t>
            </a:r>
          </a:p>
        </p:txBody>
      </p:sp>
      <p:sp>
        <p:nvSpPr>
          <p:cNvPr id="12" name="Rectangle 11">
            <a:extLst>
              <a:ext uri="{FF2B5EF4-FFF2-40B4-BE49-F238E27FC236}">
                <a16:creationId xmlns:a16="http://schemas.microsoft.com/office/drawing/2014/main" id="{C6A07407-C506-9342-968E-685F3AA97E95}"/>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8C8A159-A4B1-754E-A769-090044FF6E27}"/>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15" name="Picture Placeholder 23">
            <a:extLst>
              <a:ext uri="{FF2B5EF4-FFF2-40B4-BE49-F238E27FC236}">
                <a16:creationId xmlns:a16="http://schemas.microsoft.com/office/drawing/2014/main" id="{D11B66BC-B054-8A42-9099-1050B320A125}"/>
              </a:ext>
            </a:extLst>
          </p:cNvPr>
          <p:cNvSpPr>
            <a:spLocks noGrp="1"/>
          </p:cNvSpPr>
          <p:nvPr>
            <p:ph type="pic" sz="quarter" idx="17"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8" name="Text Placeholder 16">
            <a:extLst>
              <a:ext uri="{FF2B5EF4-FFF2-40B4-BE49-F238E27FC236}">
                <a16:creationId xmlns:a16="http://schemas.microsoft.com/office/drawing/2014/main" id="{7ACD1628-7F2B-8D43-AC55-DF6444D9E264}"/>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2542511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A427B9-2433-8446-BC85-532BAC0F44B9}"/>
              </a:ext>
            </a:extLst>
          </p:cNvPr>
          <p:cNvPicPr>
            <a:picLocks noChangeAspect="1"/>
          </p:cNvPicPr>
          <p:nvPr userDrawn="1"/>
        </p:nvPicPr>
        <p:blipFill rotWithShape="1">
          <a:blip r:embed="rId2"/>
          <a:srcRect l="27482" r="59677" b="32816"/>
          <a:stretch/>
        </p:blipFill>
        <p:spPr>
          <a:xfrm>
            <a:off x="10896600" y="0"/>
            <a:ext cx="1295400" cy="6858000"/>
          </a:xfrm>
          <a:prstGeom prst="rect">
            <a:avLst/>
          </a:prstGeom>
          <a:noFill/>
        </p:spPr>
      </p:pic>
      <p:sp>
        <p:nvSpPr>
          <p:cNvPr id="8" name="Text Placeholder 25">
            <a:extLst>
              <a:ext uri="{FF2B5EF4-FFF2-40B4-BE49-F238E27FC236}">
                <a16:creationId xmlns:a16="http://schemas.microsoft.com/office/drawing/2014/main" id="{A36DEE02-D775-9148-B06D-4E6E343EACD4}"/>
              </a:ext>
            </a:extLst>
          </p:cNvPr>
          <p:cNvSpPr>
            <a:spLocks noGrp="1"/>
          </p:cNvSpPr>
          <p:nvPr>
            <p:ph type="body" sz="quarter" idx="13" hasCustomPrompt="1"/>
          </p:nvPr>
        </p:nvSpPr>
        <p:spPr>
          <a:xfrm>
            <a:off x="521163" y="1260900"/>
            <a:ext cx="6259179" cy="425450"/>
          </a:xfrm>
          <a:prstGeom prst="rect">
            <a:avLst/>
          </a:prstGeom>
        </p:spPr>
        <p:txBody>
          <a:bodyPr/>
          <a:lstStyle>
            <a:lvl1pPr marL="0" indent="0">
              <a:buNone/>
              <a:defRPr sz="1400" b="0" i="0" spc="300">
                <a:solidFill>
                  <a:srgbClr val="63666A"/>
                </a:solidFill>
                <a:latin typeface="Arial" panose="020B0604020202020204" pitchFamily="34" charset="0"/>
                <a:cs typeface="Arial" panose="020B0604020202020204" pitchFamily="34" charset="0"/>
              </a:defRPr>
            </a:lvl1pPr>
          </a:lstStyle>
          <a:p>
            <a:pPr lvl="0"/>
            <a:r>
              <a:rPr lang="en-US" dirty="0"/>
              <a:t>SUBTITLE</a:t>
            </a:r>
          </a:p>
        </p:txBody>
      </p:sp>
      <p:sp>
        <p:nvSpPr>
          <p:cNvPr id="9" name="Text Placeholder 18">
            <a:extLst>
              <a:ext uri="{FF2B5EF4-FFF2-40B4-BE49-F238E27FC236}">
                <a16:creationId xmlns:a16="http://schemas.microsoft.com/office/drawing/2014/main" id="{44B115C6-91F2-D147-8FA1-7E443E2FE059}"/>
              </a:ext>
            </a:extLst>
          </p:cNvPr>
          <p:cNvSpPr>
            <a:spLocks noGrp="1"/>
          </p:cNvSpPr>
          <p:nvPr>
            <p:ph type="body" sz="quarter" idx="14" hasCustomPrompt="1"/>
          </p:nvPr>
        </p:nvSpPr>
        <p:spPr>
          <a:xfrm>
            <a:off x="509286" y="1940348"/>
            <a:ext cx="2843514" cy="3736552"/>
          </a:xfrm>
          <a:prstGeom prst="rect">
            <a:avLst/>
          </a:prstGeom>
        </p:spPr>
        <p:txBody>
          <a:bodyPr>
            <a:normAutofit/>
          </a:bodyPr>
          <a:lstStyle>
            <a:lvl1pPr marL="342900" indent="-342900">
              <a:lnSpc>
                <a:spcPct val="150000"/>
              </a:lnSpc>
              <a:buFont typeface="+mj-lt"/>
              <a:buAutoNum type="arabicPeriod"/>
              <a:defRPr sz="1200" b="0" i="0">
                <a:latin typeface="Frutiger LT Std 55 Roman" panose="020B0602020204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Body or </a:t>
            </a:r>
            <a:r>
              <a:rPr lang="en-US" dirty="0" err="1"/>
              <a:t>Bulllets</a:t>
            </a:r>
            <a:endParaRPr lang="en-US" dirty="0"/>
          </a:p>
          <a:p>
            <a:pPr lvl="0"/>
            <a:r>
              <a:rPr lang="en-US" dirty="0"/>
              <a:t>…</a:t>
            </a:r>
          </a:p>
          <a:p>
            <a:pPr lvl="0"/>
            <a:r>
              <a:rPr lang="en-US" dirty="0"/>
              <a:t>…</a:t>
            </a:r>
          </a:p>
          <a:p>
            <a:pPr lvl="0"/>
            <a:r>
              <a:rPr lang="en-US" dirty="0"/>
              <a:t>…</a:t>
            </a:r>
          </a:p>
        </p:txBody>
      </p:sp>
      <p:sp>
        <p:nvSpPr>
          <p:cNvPr id="10" name="Picture Placeholder 23">
            <a:extLst>
              <a:ext uri="{FF2B5EF4-FFF2-40B4-BE49-F238E27FC236}">
                <a16:creationId xmlns:a16="http://schemas.microsoft.com/office/drawing/2014/main" id="{3256BB9E-E16E-594F-A96E-C671B2C7C8F5}"/>
              </a:ext>
            </a:extLst>
          </p:cNvPr>
          <p:cNvSpPr>
            <a:spLocks noGrp="1"/>
          </p:cNvSpPr>
          <p:nvPr>
            <p:ph type="pic" sz="quarter" idx="17"/>
          </p:nvPr>
        </p:nvSpPr>
        <p:spPr>
          <a:xfrm>
            <a:off x="9525000" y="-8111"/>
            <a:ext cx="2667000" cy="1951211"/>
          </a:xfrm>
          <a:prstGeom prst="rect">
            <a:avLst/>
          </a:prstGeom>
        </p:spPr>
        <p:txBody>
          <a:bodyPr/>
          <a:lstStyle/>
          <a:p>
            <a:endParaRPr lang="en-US" dirty="0"/>
          </a:p>
        </p:txBody>
      </p:sp>
      <p:sp>
        <p:nvSpPr>
          <p:cNvPr id="12" name="Text Placeholder 18">
            <a:extLst>
              <a:ext uri="{FF2B5EF4-FFF2-40B4-BE49-F238E27FC236}">
                <a16:creationId xmlns:a16="http://schemas.microsoft.com/office/drawing/2014/main" id="{8258CEB2-6FFF-824C-96D6-D66B37EDE337}"/>
              </a:ext>
            </a:extLst>
          </p:cNvPr>
          <p:cNvSpPr>
            <a:spLocks noGrp="1"/>
          </p:cNvSpPr>
          <p:nvPr>
            <p:ph type="body" sz="quarter" idx="18" hasCustomPrompt="1"/>
          </p:nvPr>
        </p:nvSpPr>
        <p:spPr>
          <a:xfrm>
            <a:off x="4038600" y="1940348"/>
            <a:ext cx="4800600" cy="3736552"/>
          </a:xfrm>
          <a:prstGeom prst="rect">
            <a:avLst/>
          </a:prstGeom>
        </p:spPr>
        <p:txBody>
          <a:bodyPr>
            <a:normAutofit/>
          </a:bodyPr>
          <a:lstStyle>
            <a:lvl1pPr marL="342900" indent="-342900">
              <a:lnSpc>
                <a:spcPct val="150000"/>
              </a:lnSpc>
              <a:buFont typeface="+mj-lt"/>
              <a:buAutoNum type="arabicPeriod"/>
              <a:defRPr sz="1400" b="0" i="0">
                <a:latin typeface="Frutiger LT Std 45 Light" panose="020B0402020204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Body or </a:t>
            </a:r>
            <a:r>
              <a:rPr lang="en-US" dirty="0" err="1"/>
              <a:t>Bulllets</a:t>
            </a:r>
            <a:endParaRPr lang="en-US" dirty="0"/>
          </a:p>
          <a:p>
            <a:pPr lvl="0"/>
            <a:r>
              <a:rPr lang="en-US" dirty="0"/>
              <a:t>…</a:t>
            </a:r>
          </a:p>
          <a:p>
            <a:pPr lvl="0"/>
            <a:r>
              <a:rPr lang="en-US" dirty="0"/>
              <a:t>…</a:t>
            </a:r>
          </a:p>
          <a:p>
            <a:pPr lvl="0"/>
            <a:r>
              <a:rPr lang="en-US" dirty="0"/>
              <a:t>…</a:t>
            </a:r>
          </a:p>
        </p:txBody>
      </p:sp>
      <p:sp>
        <p:nvSpPr>
          <p:cNvPr id="13" name="Rectangle 12">
            <a:extLst>
              <a:ext uri="{FF2B5EF4-FFF2-40B4-BE49-F238E27FC236}">
                <a16:creationId xmlns:a16="http://schemas.microsoft.com/office/drawing/2014/main" id="{17105A5B-10B4-204A-8315-EAECCD2A24B9}"/>
              </a:ext>
            </a:extLst>
          </p:cNvPr>
          <p:cNvSpPr/>
          <p:nvPr userDrawn="1"/>
        </p:nvSpPr>
        <p:spPr>
          <a:xfrm>
            <a:off x="-1" y="5981700"/>
            <a:ext cx="12192001"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0FC4EE4-8DE8-E144-A6AB-AF1C4EFAFB05}"/>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16" name="Picture Placeholder 23">
            <a:extLst>
              <a:ext uri="{FF2B5EF4-FFF2-40B4-BE49-F238E27FC236}">
                <a16:creationId xmlns:a16="http://schemas.microsoft.com/office/drawing/2014/main" id="{A70285F1-D6DB-9E47-8D1D-DA8696E23CF3}"/>
              </a:ext>
            </a:extLst>
          </p:cNvPr>
          <p:cNvSpPr>
            <a:spLocks noGrp="1"/>
          </p:cNvSpPr>
          <p:nvPr>
            <p:ph type="pic" sz="quarter" idx="19"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21" name="Text Placeholder 16">
            <a:extLst>
              <a:ext uri="{FF2B5EF4-FFF2-40B4-BE49-F238E27FC236}">
                <a16:creationId xmlns:a16="http://schemas.microsoft.com/office/drawing/2014/main" id="{652FB4EC-3599-C945-AC08-12FBE37E9B50}"/>
              </a:ext>
            </a:extLst>
          </p:cNvPr>
          <p:cNvSpPr>
            <a:spLocks noGrp="1"/>
          </p:cNvSpPr>
          <p:nvPr>
            <p:ph type="body" sz="quarter" idx="20" hasCustomPrompt="1"/>
          </p:nvPr>
        </p:nvSpPr>
        <p:spPr>
          <a:xfrm>
            <a:off x="509285" y="798167"/>
            <a:ext cx="6272515" cy="549856"/>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
        <p:nvSpPr>
          <p:cNvPr id="17" name="Text Placeholder 16">
            <a:extLst>
              <a:ext uri="{FF2B5EF4-FFF2-40B4-BE49-F238E27FC236}">
                <a16:creationId xmlns:a16="http://schemas.microsoft.com/office/drawing/2014/main" id="{879871A5-ABF3-5340-B11E-B09E74C3492A}"/>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409621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No Foot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EC6D7D5-BFCE-E145-8F3F-7D3B84FC032A}"/>
              </a:ext>
            </a:extLst>
          </p:cNvPr>
          <p:cNvPicPr>
            <a:picLocks noChangeAspect="1"/>
          </p:cNvPicPr>
          <p:nvPr userDrawn="1"/>
        </p:nvPicPr>
        <p:blipFill rotWithShape="1">
          <a:blip r:embed="rId2"/>
          <a:srcRect l="27482" r="59677" b="32816"/>
          <a:stretch/>
        </p:blipFill>
        <p:spPr>
          <a:xfrm>
            <a:off x="10896600" y="0"/>
            <a:ext cx="1295400" cy="6858000"/>
          </a:xfrm>
          <a:prstGeom prst="rect">
            <a:avLst/>
          </a:prstGeom>
          <a:noFill/>
        </p:spPr>
      </p:pic>
      <p:sp>
        <p:nvSpPr>
          <p:cNvPr id="10" name="Picture Placeholder 23">
            <a:extLst>
              <a:ext uri="{FF2B5EF4-FFF2-40B4-BE49-F238E27FC236}">
                <a16:creationId xmlns:a16="http://schemas.microsoft.com/office/drawing/2014/main" id="{085205A6-B8EC-0449-BF59-7C16DF8A7E6F}"/>
              </a:ext>
            </a:extLst>
          </p:cNvPr>
          <p:cNvSpPr>
            <a:spLocks noGrp="1"/>
          </p:cNvSpPr>
          <p:nvPr>
            <p:ph type="pic" sz="quarter" idx="17"/>
          </p:nvPr>
        </p:nvSpPr>
        <p:spPr>
          <a:xfrm>
            <a:off x="9525000" y="-8111"/>
            <a:ext cx="2667000" cy="1951211"/>
          </a:xfrm>
          <a:prstGeom prst="rect">
            <a:avLst/>
          </a:prstGeom>
        </p:spPr>
        <p:txBody>
          <a:bodyPr/>
          <a:lstStyle/>
          <a:p>
            <a:endParaRPr lang="en-US" dirty="0"/>
          </a:p>
        </p:txBody>
      </p:sp>
      <p:sp>
        <p:nvSpPr>
          <p:cNvPr id="9" name="Text Placeholder 18">
            <a:extLst>
              <a:ext uri="{FF2B5EF4-FFF2-40B4-BE49-F238E27FC236}">
                <a16:creationId xmlns:a16="http://schemas.microsoft.com/office/drawing/2014/main" id="{AA4962B6-1226-3A43-9B05-CB0160F66A37}"/>
              </a:ext>
            </a:extLst>
          </p:cNvPr>
          <p:cNvSpPr>
            <a:spLocks noGrp="1"/>
          </p:cNvSpPr>
          <p:nvPr>
            <p:ph type="body" sz="quarter" idx="14" hasCustomPrompt="1"/>
          </p:nvPr>
        </p:nvSpPr>
        <p:spPr>
          <a:xfrm>
            <a:off x="509286" y="1821815"/>
            <a:ext cx="2843514" cy="3736552"/>
          </a:xfrm>
          <a:prstGeom prst="rect">
            <a:avLst/>
          </a:prstGeom>
        </p:spPr>
        <p:txBody>
          <a:bodyPr>
            <a:normAutofit/>
          </a:bodyPr>
          <a:lstStyle>
            <a:lvl1pPr marL="342900" indent="-342900">
              <a:lnSpc>
                <a:spcPct val="150000"/>
              </a:lnSpc>
              <a:buFont typeface="+mj-lt"/>
              <a:buAutoNum type="arabicPeriod"/>
              <a:defRPr sz="1200" b="0" i="0">
                <a:latin typeface="Arial" panose="020B0604020202020204" pitchFamily="34" charset="0"/>
                <a:cs typeface="Arial" panose="020B0604020202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Body or </a:t>
            </a:r>
            <a:r>
              <a:rPr lang="en-US" dirty="0" err="1"/>
              <a:t>Bulllets</a:t>
            </a:r>
            <a:endParaRPr lang="en-US" dirty="0"/>
          </a:p>
          <a:p>
            <a:pPr lvl="0"/>
            <a:r>
              <a:rPr lang="en-US" dirty="0"/>
              <a:t>…</a:t>
            </a:r>
          </a:p>
          <a:p>
            <a:pPr lvl="0"/>
            <a:r>
              <a:rPr lang="en-US" dirty="0"/>
              <a:t>…</a:t>
            </a:r>
          </a:p>
          <a:p>
            <a:pPr lvl="0"/>
            <a:r>
              <a:rPr lang="en-US" dirty="0"/>
              <a:t>…</a:t>
            </a:r>
          </a:p>
        </p:txBody>
      </p:sp>
      <p:sp>
        <p:nvSpPr>
          <p:cNvPr id="11" name="Text Placeholder 18">
            <a:extLst>
              <a:ext uri="{FF2B5EF4-FFF2-40B4-BE49-F238E27FC236}">
                <a16:creationId xmlns:a16="http://schemas.microsoft.com/office/drawing/2014/main" id="{EC5C2791-E0D3-3B4E-8DB5-B03DF8052B44}"/>
              </a:ext>
            </a:extLst>
          </p:cNvPr>
          <p:cNvSpPr>
            <a:spLocks noGrp="1"/>
          </p:cNvSpPr>
          <p:nvPr>
            <p:ph type="body" sz="quarter" idx="18" hasCustomPrompt="1"/>
          </p:nvPr>
        </p:nvSpPr>
        <p:spPr>
          <a:xfrm>
            <a:off x="3945464" y="1804879"/>
            <a:ext cx="4893735" cy="3736552"/>
          </a:xfrm>
          <a:prstGeom prst="rect">
            <a:avLst/>
          </a:prstGeom>
        </p:spPr>
        <p:txBody>
          <a:bodyPr>
            <a:normAutofit/>
          </a:bodyPr>
          <a:lstStyle>
            <a:lvl1pPr marL="0" indent="0">
              <a:lnSpc>
                <a:spcPct val="150000"/>
              </a:lnSpc>
              <a:buFontTx/>
              <a:buNone/>
              <a:defRPr sz="1400" b="0" i="0">
                <a:latin typeface="Arial" panose="020B0604020202020204" pitchFamily="34" charset="0"/>
                <a:cs typeface="Arial" panose="020B0604020202020204" pitchFamily="34" charset="0"/>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Body or </a:t>
            </a:r>
            <a:r>
              <a:rPr lang="en-US" dirty="0" err="1"/>
              <a:t>Bulllets</a:t>
            </a:r>
            <a:endParaRPr lang="en-US" dirty="0"/>
          </a:p>
          <a:p>
            <a:pPr lvl="0"/>
            <a:r>
              <a:rPr lang="en-US" dirty="0"/>
              <a:t>…</a:t>
            </a:r>
          </a:p>
          <a:p>
            <a:pPr lvl="0"/>
            <a:r>
              <a:rPr lang="en-US" dirty="0"/>
              <a:t>…</a:t>
            </a:r>
          </a:p>
          <a:p>
            <a:pPr lvl="0"/>
            <a:r>
              <a:rPr lang="en-US" dirty="0"/>
              <a:t>…</a:t>
            </a:r>
          </a:p>
        </p:txBody>
      </p:sp>
      <p:sp>
        <p:nvSpPr>
          <p:cNvPr id="8" name="Text Placeholder 25">
            <a:extLst>
              <a:ext uri="{FF2B5EF4-FFF2-40B4-BE49-F238E27FC236}">
                <a16:creationId xmlns:a16="http://schemas.microsoft.com/office/drawing/2014/main" id="{7DD322B7-0D00-9A41-B982-4DE1E78676E0}"/>
              </a:ext>
            </a:extLst>
          </p:cNvPr>
          <p:cNvSpPr>
            <a:spLocks noGrp="1"/>
          </p:cNvSpPr>
          <p:nvPr>
            <p:ph type="body" sz="quarter" idx="13" hasCustomPrompt="1"/>
          </p:nvPr>
        </p:nvSpPr>
        <p:spPr>
          <a:xfrm>
            <a:off x="521163" y="1260900"/>
            <a:ext cx="6259179" cy="425450"/>
          </a:xfrm>
          <a:prstGeom prst="rect">
            <a:avLst/>
          </a:prstGeom>
        </p:spPr>
        <p:txBody>
          <a:bodyPr/>
          <a:lstStyle>
            <a:lvl1pPr marL="0" indent="0">
              <a:buNone/>
              <a:defRPr sz="1400" b="0" i="0" spc="300">
                <a:solidFill>
                  <a:srgbClr val="63666A"/>
                </a:solidFill>
                <a:latin typeface="Arial" panose="020B0604020202020204" pitchFamily="34" charset="0"/>
                <a:cs typeface="Arial" panose="020B0604020202020204" pitchFamily="34" charset="0"/>
              </a:defRPr>
            </a:lvl1pPr>
          </a:lstStyle>
          <a:p>
            <a:pPr lvl="0"/>
            <a:r>
              <a:rPr lang="en-US" dirty="0"/>
              <a:t>SUBTITLE</a:t>
            </a:r>
          </a:p>
        </p:txBody>
      </p:sp>
      <p:sp>
        <p:nvSpPr>
          <p:cNvPr id="12" name="Text Placeholder 16">
            <a:extLst>
              <a:ext uri="{FF2B5EF4-FFF2-40B4-BE49-F238E27FC236}">
                <a16:creationId xmlns:a16="http://schemas.microsoft.com/office/drawing/2014/main" id="{5C5C5EC9-ADEB-C74C-A833-4CA86FF037F9}"/>
              </a:ext>
            </a:extLst>
          </p:cNvPr>
          <p:cNvSpPr>
            <a:spLocks noGrp="1"/>
          </p:cNvSpPr>
          <p:nvPr>
            <p:ph type="body" sz="quarter" idx="20" hasCustomPrompt="1"/>
          </p:nvPr>
        </p:nvSpPr>
        <p:spPr>
          <a:xfrm>
            <a:off x="509285" y="798167"/>
            <a:ext cx="6272515" cy="549856"/>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Tree>
    <p:extLst>
      <p:ext uri="{BB962C8B-B14F-4D97-AF65-F5344CB8AC3E}">
        <p14:creationId xmlns:p14="http://schemas.microsoft.com/office/powerpoint/2010/main" val="85703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 or Content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A49026-D5FD-0C49-A10A-E395A62818AF}"/>
              </a:ext>
            </a:extLst>
          </p:cNvPr>
          <p:cNvPicPr>
            <a:picLocks noChangeAspect="1"/>
          </p:cNvPicPr>
          <p:nvPr userDrawn="1"/>
        </p:nvPicPr>
        <p:blipFill rotWithShape="1">
          <a:blip r:embed="rId2"/>
          <a:srcRect t="19964" b="60222"/>
          <a:stretch/>
        </p:blipFill>
        <p:spPr>
          <a:xfrm>
            <a:off x="-458" y="0"/>
            <a:ext cx="12192000" cy="2444427"/>
          </a:xfrm>
          <a:prstGeom prst="rect">
            <a:avLst/>
          </a:prstGeom>
        </p:spPr>
      </p:pic>
      <p:sp>
        <p:nvSpPr>
          <p:cNvPr id="12" name="Content Placeholder 14">
            <a:extLst>
              <a:ext uri="{FF2B5EF4-FFF2-40B4-BE49-F238E27FC236}">
                <a16:creationId xmlns:a16="http://schemas.microsoft.com/office/drawing/2014/main" id="{42AEA2D2-D7AF-1747-A980-7D677DDF073F}"/>
              </a:ext>
            </a:extLst>
          </p:cNvPr>
          <p:cNvSpPr>
            <a:spLocks noGrp="1"/>
          </p:cNvSpPr>
          <p:nvPr>
            <p:ph sz="quarter" idx="17" hasCustomPrompt="1"/>
          </p:nvPr>
        </p:nvSpPr>
        <p:spPr>
          <a:xfrm>
            <a:off x="509588" y="1940348"/>
            <a:ext cx="7643812" cy="3736552"/>
          </a:xfrm>
          <a:prstGeom prst="rect">
            <a:avLst/>
          </a:prstGeom>
        </p:spPr>
        <p:txBody>
          <a:bodyPr/>
          <a:lstStyle>
            <a:lvl1pPr marL="0" indent="0">
              <a:buNone/>
              <a:defRPr/>
            </a:lvl1pPr>
          </a:lstStyle>
          <a:p>
            <a:pPr lvl="0"/>
            <a:r>
              <a:rPr lang="en-US" dirty="0"/>
              <a:t>Insert Graph Here</a:t>
            </a:r>
          </a:p>
        </p:txBody>
      </p:sp>
      <p:sp>
        <p:nvSpPr>
          <p:cNvPr id="13" name="Text Placeholder 2">
            <a:extLst>
              <a:ext uri="{FF2B5EF4-FFF2-40B4-BE49-F238E27FC236}">
                <a16:creationId xmlns:a16="http://schemas.microsoft.com/office/drawing/2014/main" id="{E4DDEBB8-4594-1049-8809-A0B83084816C}"/>
              </a:ext>
            </a:extLst>
          </p:cNvPr>
          <p:cNvSpPr>
            <a:spLocks noGrp="1"/>
          </p:cNvSpPr>
          <p:nvPr>
            <p:ph type="body" sz="quarter" idx="16" hasCustomPrompt="1"/>
          </p:nvPr>
        </p:nvSpPr>
        <p:spPr>
          <a:xfrm>
            <a:off x="8839200" y="3429000"/>
            <a:ext cx="2057400" cy="2247900"/>
          </a:xfrm>
          <a:prstGeom prst="rect">
            <a:avLst/>
          </a:prstGeom>
        </p:spPr>
        <p:txBody>
          <a:bodyPr/>
          <a:lstStyle>
            <a:lvl1pPr marL="0" indent="0">
              <a:buNone/>
              <a:defRPr sz="1200" b="0" i="0">
                <a:latin typeface="Frutiger LT Std 45 Light" panose="020B0402020204020204" pitchFamily="34" charset="0"/>
              </a:defRPr>
            </a:lvl1pPr>
          </a:lstStyle>
          <a:p>
            <a:pPr lvl="0"/>
            <a:r>
              <a:rPr lang="en-US" dirty="0"/>
              <a:t>Caption</a:t>
            </a:r>
          </a:p>
        </p:txBody>
      </p:sp>
      <p:sp>
        <p:nvSpPr>
          <p:cNvPr id="18" name="Rectangle 17">
            <a:extLst>
              <a:ext uri="{FF2B5EF4-FFF2-40B4-BE49-F238E27FC236}">
                <a16:creationId xmlns:a16="http://schemas.microsoft.com/office/drawing/2014/main" id="{F3CB538C-89C4-8C42-8268-D4A9CAF2D699}"/>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CEAC7E-02B1-AF40-954D-0BD2A25243B8}"/>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21" name="Picture Placeholder 23">
            <a:extLst>
              <a:ext uri="{FF2B5EF4-FFF2-40B4-BE49-F238E27FC236}">
                <a16:creationId xmlns:a16="http://schemas.microsoft.com/office/drawing/2014/main" id="{09987F84-B6EE-4049-9F5D-6350C162379B}"/>
              </a:ext>
            </a:extLst>
          </p:cNvPr>
          <p:cNvSpPr>
            <a:spLocks noGrp="1"/>
          </p:cNvSpPr>
          <p:nvPr>
            <p:ph type="pic" sz="quarter" idx="19"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10" name="Text Placeholder 16">
            <a:extLst>
              <a:ext uri="{FF2B5EF4-FFF2-40B4-BE49-F238E27FC236}">
                <a16:creationId xmlns:a16="http://schemas.microsoft.com/office/drawing/2014/main" id="{53615AA9-8EB8-894D-BBB5-D157388146CC}"/>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
        <p:nvSpPr>
          <p:cNvPr id="11" name="Text Placeholder 25">
            <a:extLst>
              <a:ext uri="{FF2B5EF4-FFF2-40B4-BE49-F238E27FC236}">
                <a16:creationId xmlns:a16="http://schemas.microsoft.com/office/drawing/2014/main" id="{765863F7-54FF-9D4B-BD4E-A0E093252F30}"/>
              </a:ext>
            </a:extLst>
          </p:cNvPr>
          <p:cNvSpPr>
            <a:spLocks noGrp="1"/>
          </p:cNvSpPr>
          <p:nvPr>
            <p:ph type="body" sz="quarter" idx="13" hasCustomPrompt="1"/>
          </p:nvPr>
        </p:nvSpPr>
        <p:spPr>
          <a:xfrm>
            <a:off x="521163" y="1260900"/>
            <a:ext cx="6259179" cy="425450"/>
          </a:xfrm>
          <a:prstGeom prst="rect">
            <a:avLst/>
          </a:prstGeom>
        </p:spPr>
        <p:txBody>
          <a:bodyPr/>
          <a:lstStyle>
            <a:lvl1pPr marL="0" indent="0">
              <a:buNone/>
              <a:defRPr sz="1400" b="0" i="0" spc="300">
                <a:solidFill>
                  <a:srgbClr val="63666A"/>
                </a:solidFill>
                <a:latin typeface="Arial" panose="020B0604020202020204" pitchFamily="34" charset="0"/>
                <a:cs typeface="Arial" panose="020B0604020202020204" pitchFamily="34" charset="0"/>
              </a:defRPr>
            </a:lvl1pPr>
          </a:lstStyle>
          <a:p>
            <a:pPr lvl="0"/>
            <a:r>
              <a:rPr lang="en-US" dirty="0"/>
              <a:t>SUBTITLE</a:t>
            </a:r>
          </a:p>
        </p:txBody>
      </p:sp>
      <p:sp>
        <p:nvSpPr>
          <p:cNvPr id="14" name="Text Placeholder 16">
            <a:extLst>
              <a:ext uri="{FF2B5EF4-FFF2-40B4-BE49-F238E27FC236}">
                <a16:creationId xmlns:a16="http://schemas.microsoft.com/office/drawing/2014/main" id="{5C8626E1-B517-BD48-9277-77FCB2683D28}"/>
              </a:ext>
            </a:extLst>
          </p:cNvPr>
          <p:cNvSpPr>
            <a:spLocks noGrp="1"/>
          </p:cNvSpPr>
          <p:nvPr>
            <p:ph type="body" sz="quarter" idx="20" hasCustomPrompt="1"/>
          </p:nvPr>
        </p:nvSpPr>
        <p:spPr>
          <a:xfrm>
            <a:off x="509285" y="798167"/>
            <a:ext cx="6272515" cy="549856"/>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Tree>
    <p:extLst>
      <p:ext uri="{BB962C8B-B14F-4D97-AF65-F5344CB8AC3E}">
        <p14:creationId xmlns:p14="http://schemas.microsoft.com/office/powerpoint/2010/main" val="303837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shots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3FDC845-7937-8C40-BA23-30D9223860B3}"/>
              </a:ext>
            </a:extLst>
          </p:cNvPr>
          <p:cNvSpPr/>
          <p:nvPr userDrawn="1"/>
        </p:nvSpPr>
        <p:spPr>
          <a:xfrm>
            <a:off x="0" y="1628457"/>
            <a:ext cx="12192000" cy="1283708"/>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5">
            <a:extLst>
              <a:ext uri="{FF2B5EF4-FFF2-40B4-BE49-F238E27FC236}">
                <a16:creationId xmlns:a16="http://schemas.microsoft.com/office/drawing/2014/main" id="{7F36C2C2-C687-0445-AE5C-A7FD9E53BB89}"/>
              </a:ext>
            </a:extLst>
          </p:cNvPr>
          <p:cNvSpPr>
            <a:spLocks noGrp="1"/>
          </p:cNvSpPr>
          <p:nvPr>
            <p:ph type="body" sz="quarter" idx="13" hasCustomPrompt="1"/>
          </p:nvPr>
        </p:nvSpPr>
        <p:spPr>
          <a:xfrm>
            <a:off x="518641" y="3385222"/>
            <a:ext cx="1751637" cy="536259"/>
          </a:xfrm>
          <a:prstGeom prst="rect">
            <a:avLst/>
          </a:prstGeom>
        </p:spPr>
        <p:txBody>
          <a:bodyPr/>
          <a:lstStyle>
            <a:lvl1pPr marL="0" indent="0">
              <a:buNone/>
              <a:defRPr sz="1200" b="0" i="0" spc="0">
                <a:solidFill>
                  <a:srgbClr val="881C1C"/>
                </a:solidFill>
                <a:latin typeface="Arial" panose="020B0604020202020204" pitchFamily="34" charset="0"/>
                <a:cs typeface="Arial" panose="020B0604020202020204" pitchFamily="34" charset="0"/>
              </a:defRPr>
            </a:lvl1pPr>
          </a:lstStyle>
          <a:p>
            <a:pPr lvl="0"/>
            <a:r>
              <a:rPr lang="en-US" dirty="0"/>
              <a:t>SUBTITLE</a:t>
            </a:r>
          </a:p>
        </p:txBody>
      </p:sp>
      <p:sp>
        <p:nvSpPr>
          <p:cNvPr id="7" name="Text Placeholder 25">
            <a:extLst>
              <a:ext uri="{FF2B5EF4-FFF2-40B4-BE49-F238E27FC236}">
                <a16:creationId xmlns:a16="http://schemas.microsoft.com/office/drawing/2014/main" id="{37FB3CB2-A9C4-E34E-AC60-DF55AE08C463}"/>
              </a:ext>
            </a:extLst>
          </p:cNvPr>
          <p:cNvSpPr>
            <a:spLocks noGrp="1"/>
          </p:cNvSpPr>
          <p:nvPr>
            <p:ph type="body" sz="quarter" idx="14" hasCustomPrompt="1"/>
          </p:nvPr>
        </p:nvSpPr>
        <p:spPr>
          <a:xfrm>
            <a:off x="3261276" y="3385223"/>
            <a:ext cx="1751637" cy="536260"/>
          </a:xfrm>
          <a:prstGeom prst="rect">
            <a:avLst/>
          </a:prstGeom>
        </p:spPr>
        <p:txBody>
          <a:bodyPr/>
          <a:lstStyle>
            <a:lvl1pPr marL="0" indent="0">
              <a:buNone/>
              <a:defRPr sz="1200" b="0" i="0" spc="0">
                <a:solidFill>
                  <a:srgbClr val="881C1C"/>
                </a:solidFill>
                <a:latin typeface="Arial" panose="020B0604020202020204" pitchFamily="34" charset="0"/>
                <a:cs typeface="Arial" panose="020B0604020202020204" pitchFamily="34" charset="0"/>
              </a:defRPr>
            </a:lvl1pPr>
          </a:lstStyle>
          <a:p>
            <a:pPr lvl="0"/>
            <a:r>
              <a:rPr lang="en-US" dirty="0"/>
              <a:t>SUBTITLE</a:t>
            </a:r>
          </a:p>
        </p:txBody>
      </p:sp>
      <p:sp>
        <p:nvSpPr>
          <p:cNvPr id="10" name="Picture Placeholder 8">
            <a:extLst>
              <a:ext uri="{FF2B5EF4-FFF2-40B4-BE49-F238E27FC236}">
                <a16:creationId xmlns:a16="http://schemas.microsoft.com/office/drawing/2014/main" id="{388C5BD5-859B-BF40-B2D9-C8FEF9933594}"/>
              </a:ext>
            </a:extLst>
          </p:cNvPr>
          <p:cNvSpPr>
            <a:spLocks noGrp="1"/>
          </p:cNvSpPr>
          <p:nvPr>
            <p:ph type="pic" sz="quarter" idx="17"/>
          </p:nvPr>
        </p:nvSpPr>
        <p:spPr>
          <a:xfrm>
            <a:off x="609600" y="1943100"/>
            <a:ext cx="1373117" cy="1271588"/>
          </a:xfrm>
          <a:prstGeom prst="rect">
            <a:avLst/>
          </a:prstGeom>
        </p:spPr>
        <p:txBody>
          <a:bodyPr/>
          <a:lstStyle>
            <a:lvl1pPr>
              <a:defRPr sz="2000"/>
            </a:lvl1pPr>
          </a:lstStyle>
          <a:p>
            <a:endParaRPr lang="en-US" dirty="0"/>
          </a:p>
        </p:txBody>
      </p:sp>
      <p:sp>
        <p:nvSpPr>
          <p:cNvPr id="11" name="Picture Placeholder 8">
            <a:extLst>
              <a:ext uri="{FF2B5EF4-FFF2-40B4-BE49-F238E27FC236}">
                <a16:creationId xmlns:a16="http://schemas.microsoft.com/office/drawing/2014/main" id="{1DC88938-919B-5243-A5B5-0411127B7361}"/>
              </a:ext>
            </a:extLst>
          </p:cNvPr>
          <p:cNvSpPr>
            <a:spLocks noGrp="1"/>
          </p:cNvSpPr>
          <p:nvPr>
            <p:ph type="pic" sz="quarter" idx="18"/>
          </p:nvPr>
        </p:nvSpPr>
        <p:spPr>
          <a:xfrm>
            <a:off x="3352235" y="1943100"/>
            <a:ext cx="1372151" cy="1271588"/>
          </a:xfrm>
          <a:prstGeom prst="rect">
            <a:avLst/>
          </a:prstGeom>
        </p:spPr>
        <p:txBody>
          <a:bodyPr/>
          <a:lstStyle>
            <a:lvl1pPr>
              <a:defRPr sz="2000"/>
            </a:lvl1pPr>
          </a:lstStyle>
          <a:p>
            <a:endParaRPr lang="en-US" dirty="0"/>
          </a:p>
        </p:txBody>
      </p:sp>
      <p:sp>
        <p:nvSpPr>
          <p:cNvPr id="15" name="Text Placeholder 2">
            <a:extLst>
              <a:ext uri="{FF2B5EF4-FFF2-40B4-BE49-F238E27FC236}">
                <a16:creationId xmlns:a16="http://schemas.microsoft.com/office/drawing/2014/main" id="{F585E51F-9B37-9B48-AF9A-353D75D7BD9A}"/>
              </a:ext>
            </a:extLst>
          </p:cNvPr>
          <p:cNvSpPr>
            <a:spLocks noGrp="1"/>
          </p:cNvSpPr>
          <p:nvPr>
            <p:ph type="body" sz="quarter" idx="22" hasCustomPrompt="1"/>
          </p:nvPr>
        </p:nvSpPr>
        <p:spPr>
          <a:xfrm>
            <a:off x="514748" y="4117726"/>
            <a:ext cx="1751637" cy="1419630"/>
          </a:xfrm>
          <a:prstGeom prst="rect">
            <a:avLst/>
          </a:prstGeom>
        </p:spPr>
        <p:txBody>
          <a:bodyPr>
            <a:normAutofit/>
          </a:bodyPr>
          <a:lstStyle>
            <a:lvl1pPr marL="0" indent="0">
              <a:lnSpc>
                <a:spcPct val="100000"/>
              </a:lnSpc>
              <a:buNone/>
              <a:defRPr sz="1100" b="0" i="0">
                <a:latin typeface="Arial" panose="020B0604020202020204" pitchFamily="34" charset="0"/>
                <a:cs typeface="Arial" panose="020B0604020202020204" pitchFamily="34" charset="0"/>
              </a:defRPr>
            </a:lvl1pPr>
          </a:lstStyle>
          <a:p>
            <a:pPr lvl="0"/>
            <a:r>
              <a:rPr lang="en-US" dirty="0"/>
              <a:t>Caption</a:t>
            </a:r>
          </a:p>
        </p:txBody>
      </p:sp>
      <p:sp>
        <p:nvSpPr>
          <p:cNvPr id="16" name="Text Placeholder 2">
            <a:extLst>
              <a:ext uri="{FF2B5EF4-FFF2-40B4-BE49-F238E27FC236}">
                <a16:creationId xmlns:a16="http://schemas.microsoft.com/office/drawing/2014/main" id="{9FBF2D61-4612-AD4D-B9AC-75E3CD6B86D8}"/>
              </a:ext>
            </a:extLst>
          </p:cNvPr>
          <p:cNvSpPr>
            <a:spLocks noGrp="1"/>
          </p:cNvSpPr>
          <p:nvPr>
            <p:ph type="body" sz="quarter" idx="23" hasCustomPrompt="1"/>
          </p:nvPr>
        </p:nvSpPr>
        <p:spPr>
          <a:xfrm>
            <a:off x="3257383" y="4105568"/>
            <a:ext cx="1750404" cy="1430633"/>
          </a:xfrm>
          <a:prstGeom prst="rect">
            <a:avLst/>
          </a:prstGeom>
        </p:spPr>
        <p:txBody>
          <a:bodyPr>
            <a:normAutofit/>
          </a:bodyPr>
          <a:lstStyle>
            <a:lvl1pPr marL="0" indent="0">
              <a:lnSpc>
                <a:spcPct val="100000"/>
              </a:lnSpc>
              <a:buNone/>
              <a:defRPr sz="1100" b="0" i="0">
                <a:latin typeface="Arial" panose="020B0604020202020204" pitchFamily="34" charset="0"/>
                <a:cs typeface="Arial" panose="020B0604020202020204" pitchFamily="34" charset="0"/>
              </a:defRPr>
            </a:lvl1pPr>
          </a:lstStyle>
          <a:p>
            <a:pPr lvl="0"/>
            <a:r>
              <a:rPr lang="en-US" dirty="0"/>
              <a:t>Caption</a:t>
            </a:r>
          </a:p>
        </p:txBody>
      </p:sp>
      <p:sp>
        <p:nvSpPr>
          <p:cNvPr id="24" name="Rectangle 23">
            <a:extLst>
              <a:ext uri="{FF2B5EF4-FFF2-40B4-BE49-F238E27FC236}">
                <a16:creationId xmlns:a16="http://schemas.microsoft.com/office/drawing/2014/main" id="{ACE90D07-CD3A-484B-B5C3-D3F99B29BCAE}"/>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AB47C09-8278-6544-A1BD-4473E0818580}"/>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27" name="Picture Placeholder 23">
            <a:extLst>
              <a:ext uri="{FF2B5EF4-FFF2-40B4-BE49-F238E27FC236}">
                <a16:creationId xmlns:a16="http://schemas.microsoft.com/office/drawing/2014/main" id="{B0952FCD-C2E5-CF4A-8AB8-8264190358F6}"/>
              </a:ext>
            </a:extLst>
          </p:cNvPr>
          <p:cNvSpPr>
            <a:spLocks noGrp="1"/>
          </p:cNvSpPr>
          <p:nvPr>
            <p:ph type="pic" sz="quarter" idx="26"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28" name="Text Placeholder 25">
            <a:extLst>
              <a:ext uri="{FF2B5EF4-FFF2-40B4-BE49-F238E27FC236}">
                <a16:creationId xmlns:a16="http://schemas.microsoft.com/office/drawing/2014/main" id="{799BBB9E-2DB4-BA4E-BBF9-C4040EA63D5D}"/>
              </a:ext>
            </a:extLst>
          </p:cNvPr>
          <p:cNvSpPr>
            <a:spLocks noGrp="1"/>
          </p:cNvSpPr>
          <p:nvPr>
            <p:ph type="body" sz="quarter" idx="27" hasCustomPrompt="1"/>
          </p:nvPr>
        </p:nvSpPr>
        <p:spPr>
          <a:xfrm>
            <a:off x="6034511" y="3398537"/>
            <a:ext cx="1750406" cy="522944"/>
          </a:xfrm>
          <a:prstGeom prst="rect">
            <a:avLst/>
          </a:prstGeom>
        </p:spPr>
        <p:txBody>
          <a:bodyPr/>
          <a:lstStyle>
            <a:lvl1pPr marL="0" indent="0">
              <a:buNone/>
              <a:defRPr sz="1200" b="0" i="0" spc="0">
                <a:solidFill>
                  <a:srgbClr val="881C1C"/>
                </a:solidFill>
                <a:latin typeface="Arial" panose="020B0604020202020204" pitchFamily="34" charset="0"/>
                <a:cs typeface="Arial" panose="020B0604020202020204" pitchFamily="34" charset="0"/>
              </a:defRPr>
            </a:lvl1pPr>
          </a:lstStyle>
          <a:p>
            <a:pPr lvl="0"/>
            <a:r>
              <a:rPr lang="en-US" dirty="0"/>
              <a:t>SUBTITLE</a:t>
            </a:r>
          </a:p>
        </p:txBody>
      </p:sp>
      <p:sp>
        <p:nvSpPr>
          <p:cNvPr id="29" name="Picture Placeholder 8">
            <a:extLst>
              <a:ext uri="{FF2B5EF4-FFF2-40B4-BE49-F238E27FC236}">
                <a16:creationId xmlns:a16="http://schemas.microsoft.com/office/drawing/2014/main" id="{529E0CB3-41B7-AD46-A699-89D68D23A71D}"/>
              </a:ext>
            </a:extLst>
          </p:cNvPr>
          <p:cNvSpPr>
            <a:spLocks noGrp="1"/>
          </p:cNvSpPr>
          <p:nvPr>
            <p:ph type="pic" sz="quarter" idx="28"/>
          </p:nvPr>
        </p:nvSpPr>
        <p:spPr>
          <a:xfrm>
            <a:off x="6091601" y="1956414"/>
            <a:ext cx="1372151" cy="1271588"/>
          </a:xfrm>
          <a:prstGeom prst="rect">
            <a:avLst/>
          </a:prstGeom>
        </p:spPr>
        <p:txBody>
          <a:bodyPr/>
          <a:lstStyle>
            <a:lvl1pPr>
              <a:defRPr sz="2000"/>
            </a:lvl1pPr>
          </a:lstStyle>
          <a:p>
            <a:endParaRPr lang="en-US" dirty="0"/>
          </a:p>
        </p:txBody>
      </p:sp>
      <p:sp>
        <p:nvSpPr>
          <p:cNvPr id="30" name="Text Placeholder 2">
            <a:extLst>
              <a:ext uri="{FF2B5EF4-FFF2-40B4-BE49-F238E27FC236}">
                <a16:creationId xmlns:a16="http://schemas.microsoft.com/office/drawing/2014/main" id="{E26A628A-08E3-4F43-8CD2-61BD58D8F299}"/>
              </a:ext>
            </a:extLst>
          </p:cNvPr>
          <p:cNvSpPr>
            <a:spLocks noGrp="1"/>
          </p:cNvSpPr>
          <p:nvPr>
            <p:ph type="body" sz="quarter" idx="29" hasCustomPrompt="1"/>
          </p:nvPr>
        </p:nvSpPr>
        <p:spPr>
          <a:xfrm>
            <a:off x="5996749" y="4118882"/>
            <a:ext cx="1750404" cy="1430633"/>
          </a:xfrm>
          <a:prstGeom prst="rect">
            <a:avLst/>
          </a:prstGeom>
        </p:spPr>
        <p:txBody>
          <a:bodyPr>
            <a:normAutofit/>
          </a:bodyPr>
          <a:lstStyle>
            <a:lvl1pPr marL="0" indent="0">
              <a:lnSpc>
                <a:spcPct val="100000"/>
              </a:lnSpc>
              <a:buNone/>
              <a:defRPr sz="1100" b="0" i="0">
                <a:latin typeface="Arial" panose="020B0604020202020204" pitchFamily="34" charset="0"/>
                <a:cs typeface="Arial" panose="020B0604020202020204" pitchFamily="34" charset="0"/>
              </a:defRPr>
            </a:lvl1pPr>
          </a:lstStyle>
          <a:p>
            <a:pPr lvl="0"/>
            <a:r>
              <a:rPr lang="en-US" dirty="0"/>
              <a:t>Caption</a:t>
            </a:r>
          </a:p>
        </p:txBody>
      </p:sp>
      <p:sp>
        <p:nvSpPr>
          <p:cNvPr id="31" name="Text Placeholder 25">
            <a:extLst>
              <a:ext uri="{FF2B5EF4-FFF2-40B4-BE49-F238E27FC236}">
                <a16:creationId xmlns:a16="http://schemas.microsoft.com/office/drawing/2014/main" id="{5EE5B978-CF47-BF44-8680-A3AE9396047B}"/>
              </a:ext>
            </a:extLst>
          </p:cNvPr>
          <p:cNvSpPr>
            <a:spLocks noGrp="1"/>
          </p:cNvSpPr>
          <p:nvPr>
            <p:ph type="body" sz="quarter" idx="30" hasCustomPrompt="1"/>
          </p:nvPr>
        </p:nvSpPr>
        <p:spPr>
          <a:xfrm>
            <a:off x="8748242" y="3385223"/>
            <a:ext cx="1765513" cy="522944"/>
          </a:xfrm>
          <a:prstGeom prst="rect">
            <a:avLst/>
          </a:prstGeom>
        </p:spPr>
        <p:txBody>
          <a:bodyPr/>
          <a:lstStyle>
            <a:lvl1pPr marL="0" indent="0">
              <a:buNone/>
              <a:defRPr sz="1200" b="0" i="0" spc="0">
                <a:solidFill>
                  <a:srgbClr val="881C1C"/>
                </a:solidFill>
                <a:latin typeface="Arial" panose="020B0604020202020204" pitchFamily="34" charset="0"/>
                <a:cs typeface="Arial" panose="020B0604020202020204" pitchFamily="34" charset="0"/>
              </a:defRPr>
            </a:lvl1pPr>
          </a:lstStyle>
          <a:p>
            <a:pPr lvl="0"/>
            <a:r>
              <a:rPr lang="en-US" dirty="0"/>
              <a:t>SUBTITLE</a:t>
            </a:r>
          </a:p>
        </p:txBody>
      </p:sp>
      <p:sp>
        <p:nvSpPr>
          <p:cNvPr id="32" name="Picture Placeholder 8">
            <a:extLst>
              <a:ext uri="{FF2B5EF4-FFF2-40B4-BE49-F238E27FC236}">
                <a16:creationId xmlns:a16="http://schemas.microsoft.com/office/drawing/2014/main" id="{869787A5-E18C-3849-9C2C-6F22AFB213F0}"/>
              </a:ext>
            </a:extLst>
          </p:cNvPr>
          <p:cNvSpPr>
            <a:spLocks noGrp="1"/>
          </p:cNvSpPr>
          <p:nvPr>
            <p:ph type="pic" sz="quarter" idx="31"/>
          </p:nvPr>
        </p:nvSpPr>
        <p:spPr>
          <a:xfrm>
            <a:off x="8839201" y="1943100"/>
            <a:ext cx="1372151" cy="1271588"/>
          </a:xfrm>
          <a:prstGeom prst="rect">
            <a:avLst/>
          </a:prstGeom>
        </p:spPr>
        <p:txBody>
          <a:bodyPr/>
          <a:lstStyle>
            <a:lvl1pPr>
              <a:defRPr sz="2000"/>
            </a:lvl1pPr>
          </a:lstStyle>
          <a:p>
            <a:endParaRPr lang="en-US" dirty="0"/>
          </a:p>
        </p:txBody>
      </p:sp>
      <p:sp>
        <p:nvSpPr>
          <p:cNvPr id="33" name="Text Placeholder 2">
            <a:extLst>
              <a:ext uri="{FF2B5EF4-FFF2-40B4-BE49-F238E27FC236}">
                <a16:creationId xmlns:a16="http://schemas.microsoft.com/office/drawing/2014/main" id="{151093B3-EDE4-AB4F-B1FF-10597A2B9B82}"/>
              </a:ext>
            </a:extLst>
          </p:cNvPr>
          <p:cNvSpPr>
            <a:spLocks noGrp="1"/>
          </p:cNvSpPr>
          <p:nvPr>
            <p:ph type="body" sz="quarter" idx="32" hasCustomPrompt="1"/>
          </p:nvPr>
        </p:nvSpPr>
        <p:spPr>
          <a:xfrm>
            <a:off x="8744348" y="4105568"/>
            <a:ext cx="1765511" cy="1430633"/>
          </a:xfrm>
          <a:prstGeom prst="rect">
            <a:avLst/>
          </a:prstGeom>
        </p:spPr>
        <p:txBody>
          <a:bodyPr>
            <a:normAutofit/>
          </a:bodyPr>
          <a:lstStyle>
            <a:lvl1pPr marL="0" indent="0">
              <a:lnSpc>
                <a:spcPct val="100000"/>
              </a:lnSpc>
              <a:buNone/>
              <a:defRPr sz="1100" b="0" i="0">
                <a:latin typeface="Arial" panose="020B0604020202020204" pitchFamily="34" charset="0"/>
                <a:cs typeface="Arial" panose="020B0604020202020204" pitchFamily="34" charset="0"/>
              </a:defRPr>
            </a:lvl1pPr>
          </a:lstStyle>
          <a:p>
            <a:pPr lvl="0"/>
            <a:r>
              <a:rPr lang="en-US" dirty="0"/>
              <a:t>Caption</a:t>
            </a:r>
          </a:p>
        </p:txBody>
      </p:sp>
      <p:sp>
        <p:nvSpPr>
          <p:cNvPr id="35" name="Text Placeholder 16">
            <a:extLst>
              <a:ext uri="{FF2B5EF4-FFF2-40B4-BE49-F238E27FC236}">
                <a16:creationId xmlns:a16="http://schemas.microsoft.com/office/drawing/2014/main" id="{CFC35235-020F-734F-AD10-D51DFA55CDF8}"/>
              </a:ext>
            </a:extLst>
          </p:cNvPr>
          <p:cNvSpPr>
            <a:spLocks noGrp="1"/>
          </p:cNvSpPr>
          <p:nvPr>
            <p:ph type="body" sz="quarter" idx="21" hasCustomPrompt="1"/>
          </p:nvPr>
        </p:nvSpPr>
        <p:spPr>
          <a:xfrm>
            <a:off x="509285" y="798167"/>
            <a:ext cx="6954467" cy="557085"/>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
        <p:nvSpPr>
          <p:cNvPr id="20" name="Text Placeholder 16">
            <a:extLst>
              <a:ext uri="{FF2B5EF4-FFF2-40B4-BE49-F238E27FC236}">
                <a16:creationId xmlns:a16="http://schemas.microsoft.com/office/drawing/2014/main" id="{C4DB3331-FA53-6241-B7B1-AF0F88CF5DFF}"/>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102485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Gallery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A5F2B-D8A2-554D-A8DF-B1C945EC2227}"/>
              </a:ext>
            </a:extLst>
          </p:cNvPr>
          <p:cNvPicPr>
            <a:picLocks noChangeAspect="1"/>
          </p:cNvPicPr>
          <p:nvPr userDrawn="1"/>
        </p:nvPicPr>
        <p:blipFill rotWithShape="1">
          <a:blip r:embed="rId2"/>
          <a:srcRect l="26336" r="60823" b="32816"/>
          <a:stretch/>
        </p:blipFill>
        <p:spPr>
          <a:xfrm>
            <a:off x="0" y="0"/>
            <a:ext cx="1295400" cy="6858000"/>
          </a:xfrm>
          <a:prstGeom prst="rect">
            <a:avLst/>
          </a:prstGeom>
          <a:noFill/>
        </p:spPr>
      </p:pic>
      <p:sp>
        <p:nvSpPr>
          <p:cNvPr id="7" name="Picture Placeholder 10">
            <a:extLst>
              <a:ext uri="{FF2B5EF4-FFF2-40B4-BE49-F238E27FC236}">
                <a16:creationId xmlns:a16="http://schemas.microsoft.com/office/drawing/2014/main" id="{F265D7C2-C34B-3C40-8F62-ACE1DBDE2DC8}"/>
              </a:ext>
            </a:extLst>
          </p:cNvPr>
          <p:cNvSpPr>
            <a:spLocks noGrp="1"/>
          </p:cNvSpPr>
          <p:nvPr>
            <p:ph type="pic" sz="quarter" idx="18"/>
          </p:nvPr>
        </p:nvSpPr>
        <p:spPr>
          <a:xfrm>
            <a:off x="1981200" y="1937737"/>
            <a:ext cx="2057400" cy="1491264"/>
          </a:xfrm>
          <a:prstGeom prst="rect">
            <a:avLst/>
          </a:prstGeom>
        </p:spPr>
        <p:txBody>
          <a:bodyPr/>
          <a:lstStyle/>
          <a:p>
            <a:endParaRPr lang="en-US" dirty="0"/>
          </a:p>
        </p:txBody>
      </p:sp>
      <p:sp>
        <p:nvSpPr>
          <p:cNvPr id="8" name="Picture Placeholder 10">
            <a:extLst>
              <a:ext uri="{FF2B5EF4-FFF2-40B4-BE49-F238E27FC236}">
                <a16:creationId xmlns:a16="http://schemas.microsoft.com/office/drawing/2014/main" id="{0BCE00D3-E0D8-FD45-BD37-8E6B62010DDF}"/>
              </a:ext>
            </a:extLst>
          </p:cNvPr>
          <p:cNvSpPr>
            <a:spLocks noGrp="1"/>
          </p:cNvSpPr>
          <p:nvPr>
            <p:ph type="pic" sz="quarter" idx="19"/>
          </p:nvPr>
        </p:nvSpPr>
        <p:spPr>
          <a:xfrm>
            <a:off x="4256881" y="1957035"/>
            <a:ext cx="1620838" cy="3733799"/>
          </a:xfrm>
          <a:prstGeom prst="rect">
            <a:avLst/>
          </a:prstGeom>
        </p:spPr>
        <p:txBody>
          <a:bodyPr/>
          <a:lstStyle/>
          <a:p>
            <a:endParaRPr lang="en-US" dirty="0"/>
          </a:p>
        </p:txBody>
      </p:sp>
      <p:sp>
        <p:nvSpPr>
          <p:cNvPr id="9" name="Picture Placeholder 10">
            <a:extLst>
              <a:ext uri="{FF2B5EF4-FFF2-40B4-BE49-F238E27FC236}">
                <a16:creationId xmlns:a16="http://schemas.microsoft.com/office/drawing/2014/main" id="{7DD26B29-291B-6C46-ACCE-A2F11CF7DBE5}"/>
              </a:ext>
            </a:extLst>
          </p:cNvPr>
          <p:cNvSpPr>
            <a:spLocks noGrp="1"/>
          </p:cNvSpPr>
          <p:nvPr>
            <p:ph type="pic" sz="quarter" idx="20"/>
          </p:nvPr>
        </p:nvSpPr>
        <p:spPr>
          <a:xfrm>
            <a:off x="1981200" y="3664440"/>
            <a:ext cx="2057400" cy="2012460"/>
          </a:xfrm>
          <a:prstGeom prst="rect">
            <a:avLst/>
          </a:prstGeom>
        </p:spPr>
        <p:txBody>
          <a:bodyPr/>
          <a:lstStyle/>
          <a:p>
            <a:endParaRPr lang="en-US" dirty="0"/>
          </a:p>
        </p:txBody>
      </p:sp>
      <p:sp>
        <p:nvSpPr>
          <p:cNvPr id="12" name="Picture Placeholder 10">
            <a:extLst>
              <a:ext uri="{FF2B5EF4-FFF2-40B4-BE49-F238E27FC236}">
                <a16:creationId xmlns:a16="http://schemas.microsoft.com/office/drawing/2014/main" id="{0150F97D-9FA5-8B4A-B863-F5B6B7B195B7}"/>
              </a:ext>
            </a:extLst>
          </p:cNvPr>
          <p:cNvSpPr>
            <a:spLocks noGrp="1"/>
          </p:cNvSpPr>
          <p:nvPr>
            <p:ph type="pic" sz="quarter" idx="23"/>
          </p:nvPr>
        </p:nvSpPr>
        <p:spPr>
          <a:xfrm>
            <a:off x="6096000" y="2713360"/>
            <a:ext cx="4800600" cy="2977474"/>
          </a:xfrm>
          <a:prstGeom prst="rect">
            <a:avLst/>
          </a:prstGeom>
        </p:spPr>
        <p:txBody>
          <a:bodyPr/>
          <a:lstStyle/>
          <a:p>
            <a:endParaRPr lang="en-US"/>
          </a:p>
        </p:txBody>
      </p:sp>
      <p:sp>
        <p:nvSpPr>
          <p:cNvPr id="18" name="Text Placeholder 2">
            <a:extLst>
              <a:ext uri="{FF2B5EF4-FFF2-40B4-BE49-F238E27FC236}">
                <a16:creationId xmlns:a16="http://schemas.microsoft.com/office/drawing/2014/main" id="{00D206DB-D33B-9C49-8A60-BD5FFF085736}"/>
              </a:ext>
            </a:extLst>
          </p:cNvPr>
          <p:cNvSpPr>
            <a:spLocks noGrp="1"/>
          </p:cNvSpPr>
          <p:nvPr>
            <p:ph type="body" sz="quarter" idx="16" hasCustomPrompt="1"/>
          </p:nvPr>
        </p:nvSpPr>
        <p:spPr>
          <a:xfrm>
            <a:off x="6096000" y="1957035"/>
            <a:ext cx="4800600" cy="709965"/>
          </a:xfrm>
          <a:prstGeom prst="rect">
            <a:avLst/>
          </a:prstGeom>
        </p:spPr>
        <p:txBody>
          <a:bodyPr>
            <a:normAutofit/>
          </a:bodyPr>
          <a:lstStyle>
            <a:lvl1pPr marL="0" indent="0">
              <a:lnSpc>
                <a:spcPct val="100000"/>
              </a:lnSpc>
              <a:buNone/>
              <a:defRPr sz="1400" b="0" i="0">
                <a:latin typeface="Arial" panose="020B0604020202020204" pitchFamily="34" charset="0"/>
                <a:cs typeface="Arial" panose="020B0604020202020204" pitchFamily="34" charset="0"/>
              </a:defRPr>
            </a:lvl1pPr>
          </a:lstStyle>
          <a:p>
            <a:pPr lvl="0"/>
            <a:r>
              <a:rPr lang="en-US" dirty="0"/>
              <a:t>Body</a:t>
            </a:r>
          </a:p>
        </p:txBody>
      </p:sp>
      <p:sp>
        <p:nvSpPr>
          <p:cNvPr id="19" name="Rectangle 18">
            <a:extLst>
              <a:ext uri="{FF2B5EF4-FFF2-40B4-BE49-F238E27FC236}">
                <a16:creationId xmlns:a16="http://schemas.microsoft.com/office/drawing/2014/main" id="{3F0DAA54-CE07-5B41-A3B6-488248D3A51A}"/>
              </a:ext>
            </a:extLst>
          </p:cNvPr>
          <p:cNvSpPr/>
          <p:nvPr userDrawn="1"/>
        </p:nvSpPr>
        <p:spPr>
          <a:xfrm>
            <a:off x="-1" y="5981700"/>
            <a:ext cx="12191999"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FB2750C-0603-3D49-8EBE-3323A8A12104}"/>
              </a:ext>
            </a:extLst>
          </p:cNvPr>
          <p:cNvCxnSpPr>
            <a:cxnSpLocks/>
          </p:cNvCxnSpPr>
          <p:nvPr userDrawn="1"/>
        </p:nvCxnSpPr>
        <p:spPr>
          <a:xfrm flipH="1">
            <a:off x="4039566" y="6631822"/>
            <a:ext cx="7542834" cy="0"/>
          </a:xfrm>
          <a:prstGeom prst="line">
            <a:avLst/>
          </a:prstGeom>
          <a:ln w="6350">
            <a:solidFill>
              <a:srgbClr val="7D172C"/>
            </a:solidFill>
          </a:ln>
        </p:spPr>
        <p:style>
          <a:lnRef idx="1">
            <a:schemeClr val="accent1"/>
          </a:lnRef>
          <a:fillRef idx="0">
            <a:schemeClr val="accent1"/>
          </a:fillRef>
          <a:effectRef idx="0">
            <a:schemeClr val="accent1"/>
          </a:effectRef>
          <a:fontRef idx="minor">
            <a:schemeClr val="tx1"/>
          </a:fontRef>
        </p:style>
      </p:cxnSp>
      <p:sp>
        <p:nvSpPr>
          <p:cNvPr id="22" name="Picture Placeholder 23">
            <a:extLst>
              <a:ext uri="{FF2B5EF4-FFF2-40B4-BE49-F238E27FC236}">
                <a16:creationId xmlns:a16="http://schemas.microsoft.com/office/drawing/2014/main" id="{B9DFCDD3-A3DE-DB42-909F-9580A34AF23F}"/>
              </a:ext>
            </a:extLst>
          </p:cNvPr>
          <p:cNvSpPr>
            <a:spLocks noGrp="1"/>
          </p:cNvSpPr>
          <p:nvPr>
            <p:ph type="pic" sz="quarter" idx="24" hasCustomPrompt="1"/>
          </p:nvPr>
        </p:nvSpPr>
        <p:spPr>
          <a:xfrm>
            <a:off x="609600" y="6191024"/>
            <a:ext cx="3263900" cy="438375"/>
          </a:xfrm>
          <a:prstGeom prst="rect">
            <a:avLst/>
          </a:prstGeom>
        </p:spPr>
        <p:txBody>
          <a:bodyPr>
            <a:normAutofit/>
          </a:bodyPr>
          <a:lstStyle>
            <a:lvl1pPr marL="0" indent="0">
              <a:buNone/>
              <a:defRPr sz="1600" b="0" i="0">
                <a:latin typeface="Frutiger LT Std 55 Roman" panose="020B0602020204020204" pitchFamily="34" charset="0"/>
              </a:defRPr>
            </a:lvl1pPr>
          </a:lstStyle>
          <a:p>
            <a:r>
              <a:rPr lang="en-US" dirty="0"/>
              <a:t>Add dept. wordmark</a:t>
            </a:r>
          </a:p>
        </p:txBody>
      </p:sp>
      <p:sp>
        <p:nvSpPr>
          <p:cNvPr id="23" name="Text Placeholder 16">
            <a:extLst>
              <a:ext uri="{FF2B5EF4-FFF2-40B4-BE49-F238E27FC236}">
                <a16:creationId xmlns:a16="http://schemas.microsoft.com/office/drawing/2014/main" id="{27A25033-2DFE-FB4C-9F7B-50696DCDE7DF}"/>
              </a:ext>
            </a:extLst>
          </p:cNvPr>
          <p:cNvSpPr>
            <a:spLocks noGrp="1"/>
          </p:cNvSpPr>
          <p:nvPr>
            <p:ph type="body" sz="quarter" idx="21" hasCustomPrompt="1"/>
          </p:nvPr>
        </p:nvSpPr>
        <p:spPr>
          <a:xfrm>
            <a:off x="1883564" y="798167"/>
            <a:ext cx="5592503" cy="619304"/>
          </a:xfrm>
          <a:prstGeom prst="rect">
            <a:avLst/>
          </a:prstGeom>
        </p:spPr>
        <p:txBody>
          <a:bodyPr>
            <a:normAutofit/>
          </a:bodyPr>
          <a:lstStyle>
            <a:lvl1pPr marL="0" indent="0">
              <a:buNone/>
              <a:defRPr sz="3200" b="0" i="0">
                <a:solidFill>
                  <a:srgbClr val="881C1C"/>
                </a:solidFill>
                <a:latin typeface="Times New Roman" panose="02020603050405020304" pitchFamily="18" charset="0"/>
                <a:cs typeface="Times New Roman" panose="02020603050405020304" pitchFamily="18" charset="0"/>
              </a:defRPr>
            </a:lvl1pPr>
          </a:lstStyle>
          <a:p>
            <a:pPr lvl="0"/>
            <a:r>
              <a:rPr lang="en-US" dirty="0"/>
              <a:t>Click to add title</a:t>
            </a:r>
          </a:p>
        </p:txBody>
      </p:sp>
      <p:sp>
        <p:nvSpPr>
          <p:cNvPr id="13" name="Text Placeholder 16">
            <a:extLst>
              <a:ext uri="{FF2B5EF4-FFF2-40B4-BE49-F238E27FC236}">
                <a16:creationId xmlns:a16="http://schemas.microsoft.com/office/drawing/2014/main" id="{4FF2BFF6-C587-AD4F-85AA-60F259FDAE1D}"/>
              </a:ext>
            </a:extLst>
          </p:cNvPr>
          <p:cNvSpPr>
            <a:spLocks noGrp="1"/>
          </p:cNvSpPr>
          <p:nvPr>
            <p:ph type="body" sz="quarter" idx="10" hasCustomPrompt="1"/>
          </p:nvPr>
        </p:nvSpPr>
        <p:spPr>
          <a:xfrm>
            <a:off x="9546119" y="6396384"/>
            <a:ext cx="2135867" cy="190684"/>
          </a:xfrm>
          <a:prstGeom prst="rect">
            <a:avLst/>
          </a:prstGeom>
          <a:noFill/>
          <a:ln>
            <a:noFill/>
          </a:ln>
        </p:spPr>
        <p:txBody>
          <a:bodyPr>
            <a:noAutofit/>
          </a:bodyPr>
          <a:lstStyle>
            <a:lvl1pPr marL="0" indent="0" algn="r">
              <a:buNone/>
              <a:defRPr sz="900" b="0" i="0">
                <a:solidFill>
                  <a:schemeClr val="tx1"/>
                </a:solidFill>
                <a:latin typeface="Arial" panose="020B0604020202020204" pitchFamily="34" charset="0"/>
                <a:cs typeface="Arial" panose="020B0604020202020204" pitchFamily="34" charset="0"/>
              </a:defRPr>
            </a:lvl1pPr>
          </a:lstStyle>
          <a:p>
            <a:pPr lvl="0"/>
            <a:r>
              <a:rPr lang="en-US" dirty="0"/>
              <a:t>Presentation Title and/or Date</a:t>
            </a:r>
          </a:p>
        </p:txBody>
      </p:sp>
    </p:spTree>
    <p:extLst>
      <p:ext uri="{BB962C8B-B14F-4D97-AF65-F5344CB8AC3E}">
        <p14:creationId xmlns:p14="http://schemas.microsoft.com/office/powerpoint/2010/main" val="303280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4218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3" r:id="rId5"/>
    <p:sldLayoutId id="2147483672"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orient="horz" pos="3576" userDrawn="1">
          <p15:clr>
            <a:srgbClr val="F26B43"/>
          </p15:clr>
        </p15:guide>
        <p15:guide id="7" pos="5568" userDrawn="1">
          <p15:clr>
            <a:srgbClr val="F26B43"/>
          </p15:clr>
        </p15:guide>
        <p15:guide id="8" pos="2112" userDrawn="1">
          <p15:clr>
            <a:srgbClr val="F26B43"/>
          </p15:clr>
        </p15:guide>
        <p15:guide id="9" pos="1248" userDrawn="1">
          <p15:clr>
            <a:srgbClr val="F26B43"/>
          </p15:clr>
        </p15:guide>
        <p15:guide id="10" pos="2976" userDrawn="1">
          <p15:clr>
            <a:srgbClr val="F26B43"/>
          </p15:clr>
        </p15:guide>
        <p15:guide id="11" pos="4704" userDrawn="1">
          <p15:clr>
            <a:srgbClr val="F26B43"/>
          </p15:clr>
        </p15:guide>
        <p15:guide id="12" pos="6432" userDrawn="1">
          <p15:clr>
            <a:srgbClr val="F26B43"/>
          </p15:clr>
        </p15:guide>
        <p15:guide id="13" pos="816" userDrawn="1">
          <p15:clr>
            <a:srgbClr val="F26B43"/>
          </p15:clr>
        </p15:guide>
        <p15:guide id="14" pos="1680" userDrawn="1">
          <p15:clr>
            <a:srgbClr val="F26B43"/>
          </p15:clr>
        </p15:guide>
        <p15:guide id="15" pos="2544" userDrawn="1">
          <p15:clr>
            <a:srgbClr val="F26B43"/>
          </p15:clr>
        </p15:guide>
        <p15:guide id="16" pos="3408" userDrawn="1">
          <p15:clr>
            <a:srgbClr val="F26B43"/>
          </p15:clr>
        </p15:guide>
        <p15:guide id="17" pos="4272" userDrawn="1">
          <p15:clr>
            <a:srgbClr val="F26B43"/>
          </p15:clr>
        </p15:guide>
        <p15:guide id="18" pos="5136" userDrawn="1">
          <p15:clr>
            <a:srgbClr val="F26B43"/>
          </p15:clr>
        </p15:guide>
        <p15:guide id="19" pos="6864" userDrawn="1">
          <p15:clr>
            <a:srgbClr val="F26B43"/>
          </p15:clr>
        </p15:guide>
        <p15:guide id="20" orient="horz" pos="4176" userDrawn="1">
          <p15:clr>
            <a:srgbClr val="F26B43"/>
          </p15:clr>
        </p15:guide>
        <p15:guide id="21" pos="6000" userDrawn="1">
          <p15:clr>
            <a:srgbClr val="F26B43"/>
          </p15:clr>
        </p15:guide>
        <p15:guide id="22" orient="horz" pos="1224" userDrawn="1">
          <p15:clr>
            <a:srgbClr val="F26B43"/>
          </p15:clr>
        </p15:guide>
        <p15:guide id="23" orient="horz" pos="3096" userDrawn="1">
          <p15:clr>
            <a:srgbClr val="F26B43"/>
          </p15:clr>
        </p15:guide>
        <p15:guide id="24" orient="horz" pos="4032" userDrawn="1">
          <p15:clr>
            <a:srgbClr val="F26B43"/>
          </p15:clr>
        </p15:guide>
        <p15:guide id="25" orient="horz" pos="744" userDrawn="1">
          <p15:clr>
            <a:srgbClr val="F26B43"/>
          </p15:clr>
        </p15:guide>
        <p15:guide id="26" orient="horz" pos="1680" userDrawn="1">
          <p15:clr>
            <a:srgbClr val="F26B43"/>
          </p15:clr>
        </p15:guide>
        <p15:guide id="27" orient="horz" pos="2640" userDrawn="1">
          <p15:clr>
            <a:srgbClr val="F26B43"/>
          </p15:clr>
        </p15:guide>
        <p15:guide id="28" orient="horz" pos="3768" userDrawn="1">
          <p15:clr>
            <a:srgbClr val="F26B43"/>
          </p15:clr>
        </p15:guide>
        <p15:guide id="29" orient="horz" pos="39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bit.ly/3fYtbSA"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ls.gov/"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876C0-F82B-45E1-8B65-60A386C58BA6}"/>
              </a:ext>
            </a:extLst>
          </p:cNvPr>
          <p:cNvSpPr>
            <a:spLocks noGrp="1"/>
          </p:cNvSpPr>
          <p:nvPr>
            <p:ph type="body" sz="quarter" idx="13"/>
          </p:nvPr>
        </p:nvSpPr>
        <p:spPr>
          <a:xfrm>
            <a:off x="513110" y="1957349"/>
            <a:ext cx="9718010" cy="689327"/>
          </a:xfrm>
        </p:spPr>
        <p:txBody>
          <a:bodyPr/>
          <a:lstStyle/>
          <a:p>
            <a:r>
              <a:rPr lang="en-US" dirty="0">
                <a:latin typeface="Bahnschrift SemiBold" panose="020B0502040204020203" pitchFamily="34" charset="0"/>
              </a:rPr>
              <a:t>MSA Career Research</a:t>
            </a:r>
          </a:p>
        </p:txBody>
      </p:sp>
      <p:sp>
        <p:nvSpPr>
          <p:cNvPr id="3" name="Text Placeholder 2">
            <a:extLst>
              <a:ext uri="{FF2B5EF4-FFF2-40B4-BE49-F238E27FC236}">
                <a16:creationId xmlns:a16="http://schemas.microsoft.com/office/drawing/2014/main" id="{2F750278-284C-4821-A463-5B9948E2F1D0}"/>
              </a:ext>
            </a:extLst>
          </p:cNvPr>
          <p:cNvSpPr>
            <a:spLocks noGrp="1"/>
          </p:cNvSpPr>
          <p:nvPr>
            <p:ph type="body" sz="quarter" idx="14"/>
          </p:nvPr>
        </p:nvSpPr>
        <p:spPr/>
        <p:txBody>
          <a:bodyPr/>
          <a:lstStyle/>
          <a:p>
            <a:r>
              <a:rPr lang="en-US" dirty="0"/>
              <a:t>Chase Career Center | MSA </a:t>
            </a:r>
            <a:r>
              <a:rPr lang="en-US" dirty="0" err="1"/>
              <a:t>BootCamp</a:t>
            </a:r>
            <a:endParaRPr lang="en-US" dirty="0"/>
          </a:p>
        </p:txBody>
      </p:sp>
    </p:spTree>
    <p:extLst>
      <p:ext uri="{BB962C8B-B14F-4D97-AF65-F5344CB8AC3E}">
        <p14:creationId xmlns:p14="http://schemas.microsoft.com/office/powerpoint/2010/main" val="1973676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465C185-292F-4BB7-99CA-803A985E73FD}"/>
              </a:ext>
            </a:extLst>
          </p:cNvPr>
          <p:cNvSpPr>
            <a:spLocks noGrp="1"/>
          </p:cNvSpPr>
          <p:nvPr>
            <p:ph type="body" sz="quarter" idx="13"/>
          </p:nvPr>
        </p:nvSpPr>
        <p:spPr>
          <a:xfrm>
            <a:off x="521163" y="768102"/>
            <a:ext cx="6259179" cy="425450"/>
          </a:xfrm>
        </p:spPr>
        <p:txBody>
          <a:bodyPr/>
          <a:lstStyle/>
          <a:p>
            <a:r>
              <a:rPr lang="en-US" b="1" i="1" dirty="0"/>
              <a:t>BUT, how do I figure out what is best for me?</a:t>
            </a:r>
          </a:p>
        </p:txBody>
      </p:sp>
      <p:sp>
        <p:nvSpPr>
          <p:cNvPr id="18" name="Text Placeholder 17">
            <a:extLst>
              <a:ext uri="{FF2B5EF4-FFF2-40B4-BE49-F238E27FC236}">
                <a16:creationId xmlns:a16="http://schemas.microsoft.com/office/drawing/2014/main" id="{8C754275-09A3-431B-BCA1-85765F1968E2}"/>
              </a:ext>
            </a:extLst>
          </p:cNvPr>
          <p:cNvSpPr>
            <a:spLocks noGrp="1"/>
          </p:cNvSpPr>
          <p:nvPr>
            <p:ph type="body" sz="quarter" idx="20"/>
          </p:nvPr>
        </p:nvSpPr>
        <p:spPr>
          <a:xfrm>
            <a:off x="1568324" y="283820"/>
            <a:ext cx="8180385" cy="703664"/>
          </a:xfrm>
        </p:spPr>
        <p:txBody>
          <a:bodyPr>
            <a:normAutofit/>
          </a:bodyPr>
          <a:lstStyle/>
          <a:p>
            <a:pPr algn="ctr"/>
            <a:r>
              <a:rPr lang="en-US" dirty="0">
                <a:latin typeface="Arial Narrow" panose="020B0606020202030204" pitchFamily="34" charset="0"/>
              </a:rPr>
              <a:t>You had me at …..“</a:t>
            </a:r>
            <a:r>
              <a:rPr lang="en-US" i="1" dirty="0">
                <a:latin typeface="Arial Narrow" panose="020B0606020202030204" pitchFamily="34" charset="0"/>
              </a:rPr>
              <a:t>There are so many options….”</a:t>
            </a:r>
          </a:p>
        </p:txBody>
      </p:sp>
      <p:sp>
        <p:nvSpPr>
          <p:cNvPr id="2" name="Rectangle 1">
            <a:extLst>
              <a:ext uri="{FF2B5EF4-FFF2-40B4-BE49-F238E27FC236}">
                <a16:creationId xmlns:a16="http://schemas.microsoft.com/office/drawing/2014/main" id="{9D055DEA-948D-4157-9DF9-289C9F059A4B}"/>
              </a:ext>
            </a:extLst>
          </p:cNvPr>
          <p:cNvSpPr/>
          <p:nvPr/>
        </p:nvSpPr>
        <p:spPr>
          <a:xfrm>
            <a:off x="403124" y="1209368"/>
            <a:ext cx="10196104" cy="4935793"/>
          </a:xfrm>
          <a:prstGeom prst="rect">
            <a:avLst/>
          </a:prstGeom>
          <a:gradFill flip="none" rotWithShape="1">
            <a:gsLst>
              <a:gs pos="0">
                <a:srgbClr val="51B5B7">
                  <a:tint val="66000"/>
                  <a:satMod val="160000"/>
                </a:srgbClr>
              </a:gs>
              <a:gs pos="50000">
                <a:srgbClr val="51B5B7">
                  <a:tint val="44500"/>
                  <a:satMod val="160000"/>
                </a:srgbClr>
              </a:gs>
              <a:gs pos="100000">
                <a:srgbClr val="51B5B7">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r>
              <a:rPr lang="en-US" b="1" dirty="0">
                <a:solidFill>
                  <a:schemeClr val="tx1"/>
                </a:solidFill>
              </a:rPr>
              <a:t>Research Accounting and CPA careers</a:t>
            </a:r>
          </a:p>
          <a:p>
            <a:pPr marL="285750" indent="-285750">
              <a:buFont typeface="Arial" panose="020B0604020202020204" pitchFamily="34" charset="0"/>
              <a:buChar char="•"/>
            </a:pPr>
            <a:r>
              <a:rPr lang="en-US" b="1" dirty="0">
                <a:solidFill>
                  <a:schemeClr val="accent1">
                    <a:lumMod val="50000"/>
                  </a:schemeClr>
                </a:solidFill>
              </a:rPr>
              <a:t>Check out Blackboard Career Resources folder!</a:t>
            </a:r>
          </a:p>
          <a:p>
            <a:pPr marL="285750" indent="-285750">
              <a:buFont typeface="Arial" panose="020B0604020202020204" pitchFamily="34" charset="0"/>
              <a:buChar char="•"/>
            </a:pPr>
            <a:endParaRPr lang="en-US" b="1" dirty="0">
              <a:solidFill>
                <a:schemeClr val="accent1">
                  <a:lumMod val="50000"/>
                </a:schemeClr>
              </a:solidFill>
            </a:endParaRPr>
          </a:p>
          <a:p>
            <a:r>
              <a:rPr lang="en-US" b="1" dirty="0">
                <a:solidFill>
                  <a:schemeClr val="tx1"/>
                </a:solidFill>
              </a:rPr>
              <a:t>Educate Yourself about CPA Experience Requirements for Your State</a:t>
            </a:r>
          </a:p>
          <a:p>
            <a:endParaRPr lang="en-US" b="1" dirty="0">
              <a:solidFill>
                <a:schemeClr val="tx1"/>
              </a:solidFill>
            </a:endParaRPr>
          </a:p>
          <a:p>
            <a:r>
              <a:rPr lang="en-US" b="1" dirty="0">
                <a:solidFill>
                  <a:schemeClr val="tx1"/>
                </a:solidFill>
              </a:rPr>
              <a:t>Use LinkedIn to research, identify, reach out to and talk to people in jobs of interest from Isenberg </a:t>
            </a:r>
            <a:r>
              <a:rPr lang="en-US" b="1" i="1" dirty="0">
                <a:solidFill>
                  <a:schemeClr val="tx1"/>
                </a:solidFill>
              </a:rPr>
              <a:t>and </a:t>
            </a:r>
            <a:r>
              <a:rPr lang="en-US" b="1" dirty="0">
                <a:solidFill>
                  <a:schemeClr val="tx1"/>
                </a:solidFill>
              </a:rPr>
              <a:t>from your own undergrad institution – you may be surprised to see a number who are in the accounting profession!</a:t>
            </a:r>
          </a:p>
          <a:p>
            <a:pPr marL="285750" indent="-285750">
              <a:buFont typeface="Arial" panose="020B0604020202020204" pitchFamily="34" charset="0"/>
              <a:buChar char="•"/>
            </a:pPr>
            <a:r>
              <a:rPr lang="en-US" b="1" dirty="0">
                <a:solidFill>
                  <a:schemeClr val="accent1">
                    <a:lumMod val="50000"/>
                  </a:schemeClr>
                </a:solidFill>
              </a:rPr>
              <a:t>Work with Career Coach on updating your LinkedIn Profile to be prepared to connect with alum and set up informational interviews</a:t>
            </a:r>
          </a:p>
          <a:p>
            <a:endParaRPr lang="en-US" b="1" dirty="0">
              <a:solidFill>
                <a:schemeClr val="accent1">
                  <a:lumMod val="50000"/>
                </a:schemeClr>
              </a:solidFill>
            </a:endParaRPr>
          </a:p>
          <a:p>
            <a:r>
              <a:rPr lang="en-US" b="1" dirty="0">
                <a:solidFill>
                  <a:schemeClr val="tx1"/>
                </a:solidFill>
              </a:rPr>
              <a:t>Learn about salary information for desired careers (</a:t>
            </a:r>
            <a:r>
              <a:rPr lang="en-US" b="1" i="1" dirty="0">
                <a:solidFill>
                  <a:schemeClr val="tx1"/>
                </a:solidFill>
              </a:rPr>
              <a:t>Entry Level </a:t>
            </a:r>
            <a:r>
              <a:rPr lang="en-US" b="1" dirty="0">
                <a:solidFill>
                  <a:schemeClr val="tx1"/>
                </a:solidFill>
              </a:rPr>
              <a:t>Audit/Tax in Public Accounting ~ 60K)</a:t>
            </a:r>
          </a:p>
          <a:p>
            <a:endParaRPr lang="en-US" b="1" dirty="0">
              <a:solidFill>
                <a:schemeClr val="tx1"/>
              </a:solidFill>
            </a:endParaRPr>
          </a:p>
          <a:p>
            <a:r>
              <a:rPr lang="en-US" b="1" dirty="0">
                <a:solidFill>
                  <a:schemeClr val="tx1"/>
                </a:solidFill>
              </a:rPr>
              <a:t>Become familiar with KEYWORDS</a:t>
            </a:r>
          </a:p>
          <a:p>
            <a:pPr marL="285750" indent="-285750">
              <a:buFont typeface="Arial" panose="020B0604020202020204" pitchFamily="34" charset="0"/>
              <a:buChar char="•"/>
            </a:pPr>
            <a:r>
              <a:rPr lang="en-US" b="1" dirty="0">
                <a:solidFill>
                  <a:schemeClr val="accent1">
                    <a:lumMod val="50000"/>
                  </a:schemeClr>
                </a:solidFill>
              </a:rPr>
              <a:t>Found in job postings (skills, requirements), on firm career websites, in articles about careers. </a:t>
            </a:r>
          </a:p>
          <a:p>
            <a:pPr marL="285750" indent="-285750">
              <a:buFont typeface="Arial" panose="020B0604020202020204" pitchFamily="34" charset="0"/>
              <a:buChar char="•"/>
            </a:pPr>
            <a:r>
              <a:rPr lang="en-US" b="1" dirty="0">
                <a:solidFill>
                  <a:schemeClr val="accent1">
                    <a:lumMod val="50000"/>
                  </a:schemeClr>
                </a:solidFill>
              </a:rPr>
              <a:t>KEYWORDS play an important role in application materials, LinkedIn Profiles, interview approach and preparation and in networking conversations</a:t>
            </a:r>
          </a:p>
          <a:p>
            <a:endParaRPr lang="en-US" b="1" dirty="0">
              <a:solidFill>
                <a:schemeClr val="accent1">
                  <a:lumMod val="50000"/>
                </a:schemeClr>
              </a:solidFill>
            </a:endParaRPr>
          </a:p>
        </p:txBody>
      </p:sp>
      <p:pic>
        <p:nvPicPr>
          <p:cNvPr id="5"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3A1DFAE6-8F7F-4407-9E54-31295FDE8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6" y="6160977"/>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7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40A060-E5CB-4CB5-86AE-7009638C2C5A}"/>
              </a:ext>
            </a:extLst>
          </p:cNvPr>
          <p:cNvPicPr>
            <a:picLocks noChangeAspect="1"/>
          </p:cNvPicPr>
          <p:nvPr/>
        </p:nvPicPr>
        <p:blipFill>
          <a:blip r:embed="rId2"/>
          <a:stretch>
            <a:fillRect/>
          </a:stretch>
        </p:blipFill>
        <p:spPr>
          <a:xfrm>
            <a:off x="1651819" y="726869"/>
            <a:ext cx="9684774" cy="5142827"/>
          </a:xfrm>
          <a:prstGeom prst="rect">
            <a:avLst/>
          </a:prstGeom>
        </p:spPr>
      </p:pic>
      <p:sp>
        <p:nvSpPr>
          <p:cNvPr id="16" name="Text Placeholder 17">
            <a:extLst>
              <a:ext uri="{FF2B5EF4-FFF2-40B4-BE49-F238E27FC236}">
                <a16:creationId xmlns:a16="http://schemas.microsoft.com/office/drawing/2014/main" id="{BEB6BC7F-B619-43B3-BFFA-B766328671B0}"/>
              </a:ext>
            </a:extLst>
          </p:cNvPr>
          <p:cNvSpPr txBox="1">
            <a:spLocks/>
          </p:cNvSpPr>
          <p:nvPr/>
        </p:nvSpPr>
        <p:spPr>
          <a:xfrm>
            <a:off x="2684260" y="134896"/>
            <a:ext cx="8180385" cy="703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ial Narrow" panose="020B0606020202030204" pitchFamily="34" charset="0"/>
              </a:rPr>
              <a:t> Career Resources in Blackboard</a:t>
            </a:r>
            <a:endParaRPr lang="en-US" i="1" dirty="0">
              <a:latin typeface="Arial Narrow" panose="020B0606020202030204" pitchFamily="34" charset="0"/>
            </a:endParaRPr>
          </a:p>
        </p:txBody>
      </p:sp>
      <p:pic>
        <p:nvPicPr>
          <p:cNvPr id="6"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F2F94B4B-E96C-4076-A416-3582D46AB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CD645-C382-42C3-BFB2-7B3FB321D1B3}"/>
              </a:ext>
            </a:extLst>
          </p:cNvPr>
          <p:cNvSpPr/>
          <p:nvPr/>
        </p:nvSpPr>
        <p:spPr>
          <a:xfrm>
            <a:off x="2389239" y="376514"/>
            <a:ext cx="7413522" cy="369332"/>
          </a:xfrm>
          <a:prstGeom prst="rect">
            <a:avLst/>
          </a:prstGeom>
        </p:spPr>
        <p:txBody>
          <a:bodyPr wrap="square">
            <a:spAutoFit/>
          </a:bodyPr>
          <a:lstStyle/>
          <a:p>
            <a:r>
              <a:rPr lang="en-US" dirty="0"/>
              <a:t> </a:t>
            </a:r>
          </a:p>
        </p:txBody>
      </p:sp>
      <p:pic>
        <p:nvPicPr>
          <p:cNvPr id="11" name="Picture 10">
            <a:extLst>
              <a:ext uri="{FF2B5EF4-FFF2-40B4-BE49-F238E27FC236}">
                <a16:creationId xmlns:a16="http://schemas.microsoft.com/office/drawing/2014/main" id="{543D0CD6-A3EE-4B4E-9A30-FA96BCE5DB68}"/>
              </a:ext>
            </a:extLst>
          </p:cNvPr>
          <p:cNvPicPr>
            <a:picLocks noChangeAspect="1"/>
          </p:cNvPicPr>
          <p:nvPr/>
        </p:nvPicPr>
        <p:blipFill>
          <a:blip r:embed="rId2"/>
          <a:stretch>
            <a:fillRect/>
          </a:stretch>
        </p:blipFill>
        <p:spPr>
          <a:xfrm>
            <a:off x="678389" y="1172496"/>
            <a:ext cx="10411583" cy="4738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D666B565-8C9B-4D99-BEA5-31040314BA7B}"/>
              </a:ext>
            </a:extLst>
          </p:cNvPr>
          <p:cNvSpPr/>
          <p:nvPr/>
        </p:nvSpPr>
        <p:spPr>
          <a:xfrm>
            <a:off x="3222109" y="328001"/>
            <a:ext cx="4685898" cy="369332"/>
          </a:xfrm>
          <a:prstGeom prst="rect">
            <a:avLst/>
          </a:prstGeom>
        </p:spPr>
        <p:txBody>
          <a:bodyPr wrap="none">
            <a:spAutoFit/>
          </a:bodyPr>
          <a:lstStyle/>
          <a:p>
            <a:r>
              <a:rPr lang="en-US" dirty="0"/>
              <a:t>https://www.aicpa.org/career/careerpaths.html</a:t>
            </a:r>
          </a:p>
        </p:txBody>
      </p:sp>
      <p:pic>
        <p:nvPicPr>
          <p:cNvPr id="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C6ED8015-2672-47C4-A8E5-6FEE83EA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BF5F8CD-4CC7-4255-987C-E54E6A41C186}"/>
              </a:ext>
            </a:extLst>
          </p:cNvPr>
          <p:cNvSpPr/>
          <p:nvPr/>
        </p:nvSpPr>
        <p:spPr>
          <a:xfrm>
            <a:off x="1170817" y="1691148"/>
            <a:ext cx="1346241" cy="13273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24A394-D051-40BD-8EC7-BAAC5CDBB314}"/>
              </a:ext>
            </a:extLst>
          </p:cNvPr>
          <p:cNvSpPr/>
          <p:nvPr/>
        </p:nvSpPr>
        <p:spPr>
          <a:xfrm>
            <a:off x="2772697" y="1691148"/>
            <a:ext cx="1261632" cy="1120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on these links, too! </a:t>
            </a:r>
          </a:p>
        </p:txBody>
      </p:sp>
      <p:sp>
        <p:nvSpPr>
          <p:cNvPr id="5" name="Rectangle 4">
            <a:extLst>
              <a:ext uri="{FF2B5EF4-FFF2-40B4-BE49-F238E27FC236}">
                <a16:creationId xmlns:a16="http://schemas.microsoft.com/office/drawing/2014/main" id="{D7AC988C-CED6-4BB0-9634-0040AD305678}"/>
              </a:ext>
            </a:extLst>
          </p:cNvPr>
          <p:cNvSpPr/>
          <p:nvPr/>
        </p:nvSpPr>
        <p:spPr>
          <a:xfrm>
            <a:off x="2342019" y="1453986"/>
            <a:ext cx="1484670" cy="423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ighlight>
                  <a:srgbClr val="FFFF00"/>
                </a:highlight>
              </a:rPr>
              <a:t>#2 THEN HERE</a:t>
            </a:r>
          </a:p>
        </p:txBody>
      </p:sp>
      <p:sp>
        <p:nvSpPr>
          <p:cNvPr id="13" name="Rectangle 12">
            <a:extLst>
              <a:ext uri="{FF2B5EF4-FFF2-40B4-BE49-F238E27FC236}">
                <a16:creationId xmlns:a16="http://schemas.microsoft.com/office/drawing/2014/main" id="{892EE155-0C2E-4AAE-A231-49FB5EBCDF8B}"/>
              </a:ext>
            </a:extLst>
          </p:cNvPr>
          <p:cNvSpPr/>
          <p:nvPr/>
        </p:nvSpPr>
        <p:spPr>
          <a:xfrm>
            <a:off x="6095999" y="1479160"/>
            <a:ext cx="1484671" cy="423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ighlight>
                  <a:srgbClr val="FFFF00"/>
                </a:highlight>
              </a:rPr>
              <a:t>#1 START HERE! </a:t>
            </a:r>
          </a:p>
        </p:txBody>
      </p:sp>
      <p:sp>
        <p:nvSpPr>
          <p:cNvPr id="14" name="Oval 13">
            <a:extLst>
              <a:ext uri="{FF2B5EF4-FFF2-40B4-BE49-F238E27FC236}">
                <a16:creationId xmlns:a16="http://schemas.microsoft.com/office/drawing/2014/main" id="{8623DD0A-D4B5-4CD2-A7B6-8B8190A75FE6}"/>
              </a:ext>
            </a:extLst>
          </p:cNvPr>
          <p:cNvSpPr/>
          <p:nvPr/>
        </p:nvSpPr>
        <p:spPr>
          <a:xfrm>
            <a:off x="4442738" y="1897491"/>
            <a:ext cx="1346241" cy="4518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4052B0-F12F-4AA3-B153-569958B10D89}"/>
              </a:ext>
            </a:extLst>
          </p:cNvPr>
          <p:cNvSpPr/>
          <p:nvPr/>
        </p:nvSpPr>
        <p:spPr>
          <a:xfrm>
            <a:off x="6442474" y="1877961"/>
            <a:ext cx="1346241" cy="4518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764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D0E377-3469-4A87-BFD2-056062600074}"/>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70C469AB-F94B-49B8-A268-A30C22A9A569}"/>
              </a:ext>
            </a:extLst>
          </p:cNvPr>
          <p:cNvPicPr>
            <a:picLocks noChangeAspect="1"/>
          </p:cNvPicPr>
          <p:nvPr/>
        </p:nvPicPr>
        <p:blipFill>
          <a:blip r:embed="rId2"/>
          <a:stretch>
            <a:fillRect/>
          </a:stretch>
        </p:blipFill>
        <p:spPr>
          <a:xfrm>
            <a:off x="609600" y="1075504"/>
            <a:ext cx="10029348" cy="4706992"/>
          </a:xfrm>
          <a:prstGeom prst="rect">
            <a:avLst/>
          </a:prstGeom>
        </p:spPr>
      </p:pic>
      <p:sp>
        <p:nvSpPr>
          <p:cNvPr id="10" name="Rectangle 9">
            <a:extLst>
              <a:ext uri="{FF2B5EF4-FFF2-40B4-BE49-F238E27FC236}">
                <a16:creationId xmlns:a16="http://schemas.microsoft.com/office/drawing/2014/main" id="{089627BC-62CF-4977-AA47-76E35E940AA1}"/>
              </a:ext>
            </a:extLst>
          </p:cNvPr>
          <p:cNvSpPr/>
          <p:nvPr/>
        </p:nvSpPr>
        <p:spPr>
          <a:xfrm>
            <a:off x="3054702" y="336595"/>
            <a:ext cx="4568430" cy="369332"/>
          </a:xfrm>
          <a:prstGeom prst="rect">
            <a:avLst/>
          </a:prstGeom>
        </p:spPr>
        <p:txBody>
          <a:bodyPr wrap="none">
            <a:spAutoFit/>
          </a:bodyPr>
          <a:lstStyle/>
          <a:p>
            <a:r>
              <a:rPr lang="en-US" dirty="0"/>
              <a:t>https://www.startheregoplaces.com/students/</a:t>
            </a:r>
          </a:p>
        </p:txBody>
      </p:sp>
      <p:pic>
        <p:nvPicPr>
          <p:cNvPr id="7"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8386EF89-8CD7-4298-B376-5CDD1F340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46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2B4ADF1-D18C-4F4F-8487-AAA2764BFA82}"/>
              </a:ext>
            </a:extLst>
          </p:cNvPr>
          <p:cNvSpPr>
            <a:spLocks noGrp="1"/>
          </p:cNvSpPr>
          <p:nvPr>
            <p:ph type="body" sz="quarter" idx="13"/>
          </p:nvPr>
        </p:nvSpPr>
        <p:spPr>
          <a:xfrm>
            <a:off x="902342" y="228601"/>
            <a:ext cx="6272515" cy="619304"/>
          </a:xfrm>
        </p:spPr>
        <p:txBody>
          <a:bodyPr>
            <a:normAutofit fontScale="92500"/>
          </a:bodyPr>
          <a:lstStyle/>
          <a:p>
            <a:r>
              <a:rPr lang="en-US" dirty="0">
                <a:latin typeface="Bahnschrift SemiBold" panose="020B0502040204020203" pitchFamily="34" charset="0"/>
              </a:rPr>
              <a:t>Spin the Career </a:t>
            </a:r>
            <a:r>
              <a:rPr lang="en-US" dirty="0" err="1">
                <a:latin typeface="Bahnschrift SemiBold" panose="020B0502040204020203" pitchFamily="34" charset="0"/>
              </a:rPr>
              <a:t>Futurizer</a:t>
            </a:r>
            <a:r>
              <a:rPr lang="en-US" dirty="0">
                <a:latin typeface="Bahnschrift SemiBold" panose="020B0502040204020203" pitchFamily="34" charset="0"/>
              </a:rPr>
              <a:t> Wheel….</a:t>
            </a:r>
          </a:p>
        </p:txBody>
      </p:sp>
      <p:sp>
        <p:nvSpPr>
          <p:cNvPr id="12" name="Text Placeholder 11">
            <a:extLst>
              <a:ext uri="{FF2B5EF4-FFF2-40B4-BE49-F238E27FC236}">
                <a16:creationId xmlns:a16="http://schemas.microsoft.com/office/drawing/2014/main" id="{30B1C629-FBDD-4F0C-A4C3-EE724B4A5698}"/>
              </a:ext>
            </a:extLst>
          </p:cNvPr>
          <p:cNvSpPr>
            <a:spLocks noGrp="1"/>
          </p:cNvSpPr>
          <p:nvPr>
            <p:ph type="body" sz="quarter" idx="18"/>
          </p:nvPr>
        </p:nvSpPr>
        <p:spPr>
          <a:xfrm>
            <a:off x="678389" y="847905"/>
            <a:ext cx="6155030" cy="2290916"/>
          </a:xfrm>
        </p:spPr>
        <p:txBody>
          <a:bodyPr>
            <a:normAutofit lnSpcReduction="10000"/>
          </a:bodyPr>
          <a:lstStyle/>
          <a:p>
            <a:pPr marL="0" indent="0" algn="ctr">
              <a:buNone/>
            </a:pPr>
            <a:r>
              <a:rPr lang="en-US" b="1" dirty="0"/>
              <a:t>Let Your Curiosity Be Your Guide</a:t>
            </a:r>
          </a:p>
          <a:p>
            <a:r>
              <a:rPr lang="en-US" dirty="0"/>
              <a:t>Identify Job titles</a:t>
            </a:r>
          </a:p>
          <a:p>
            <a:r>
              <a:rPr lang="en-US" dirty="0"/>
              <a:t>Use what you discover and plug </a:t>
            </a:r>
            <a:r>
              <a:rPr lang="en-US" b="1" dirty="0"/>
              <a:t>keywords</a:t>
            </a:r>
            <a:r>
              <a:rPr lang="en-US" dirty="0"/>
              <a:t> into other career research tools</a:t>
            </a:r>
          </a:p>
          <a:p>
            <a:r>
              <a:rPr lang="en-US" dirty="0"/>
              <a:t>Dig into salaries in the “Salary and Demand” section</a:t>
            </a:r>
          </a:p>
          <a:p>
            <a:endParaRPr lang="en-US" dirty="0"/>
          </a:p>
          <a:p>
            <a:endParaRPr lang="en-US" dirty="0"/>
          </a:p>
        </p:txBody>
      </p:sp>
      <p:pic>
        <p:nvPicPr>
          <p:cNvPr id="14" name="Picture Placeholder 13">
            <a:extLst>
              <a:ext uri="{FF2B5EF4-FFF2-40B4-BE49-F238E27FC236}">
                <a16:creationId xmlns:a16="http://schemas.microsoft.com/office/drawing/2014/main" id="{A892EC0C-0830-47AD-94BE-75B7E15B2052}"/>
              </a:ext>
            </a:extLst>
          </p:cNvPr>
          <p:cNvPicPr>
            <a:picLocks noGrp="1" noChangeAspect="1"/>
          </p:cNvPicPr>
          <p:nvPr>
            <p:ph type="pic" sz="quarter" idx="20"/>
          </p:nvPr>
        </p:nvPicPr>
        <p:blipFill>
          <a:blip r:embed="rId2"/>
          <a:srcRect t="5521" b="5521"/>
          <a:stretch>
            <a:fillRect/>
          </a:stretch>
        </p:blipFill>
        <p:spPr>
          <a:xfrm>
            <a:off x="7525359" y="402960"/>
            <a:ext cx="4041520" cy="3121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AA965951-FE24-4999-A32D-DBCC91E0F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6959A51-DC96-4F2F-8C02-1A2F32040E8A}"/>
              </a:ext>
            </a:extLst>
          </p:cNvPr>
          <p:cNvPicPr>
            <a:picLocks noChangeAspect="1"/>
          </p:cNvPicPr>
          <p:nvPr/>
        </p:nvPicPr>
        <p:blipFill>
          <a:blip r:embed="rId4"/>
          <a:stretch>
            <a:fillRect/>
          </a:stretch>
        </p:blipFill>
        <p:spPr>
          <a:xfrm>
            <a:off x="1099338" y="3339315"/>
            <a:ext cx="5161935" cy="3057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3319354-FF49-43C2-83E4-122D1ADE4058}"/>
              </a:ext>
            </a:extLst>
          </p:cNvPr>
          <p:cNvSpPr/>
          <p:nvPr/>
        </p:nvSpPr>
        <p:spPr>
          <a:xfrm>
            <a:off x="6498660" y="4581834"/>
            <a:ext cx="4711377" cy="974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Bahnschrift SemiBold" panose="020B0502040204020203" pitchFamily="34" charset="0"/>
              </a:rPr>
              <a:t>         </a:t>
            </a:r>
            <a:r>
              <a:rPr lang="en-US" sz="2800" dirty="0">
                <a:solidFill>
                  <a:srgbClr val="881C1C"/>
                </a:solidFill>
                <a:latin typeface="Bahnschrift SemiBold" panose="020B0502040204020203" pitchFamily="34" charset="0"/>
              </a:rPr>
              <a:t>What Will I Make</a:t>
            </a:r>
            <a:r>
              <a:rPr lang="en-US" sz="2800" dirty="0">
                <a:solidFill>
                  <a:srgbClr val="00B050"/>
                </a:solidFill>
                <a:latin typeface="Bahnschrift SemiBold" panose="020B0502040204020203" pitchFamily="34" charset="0"/>
              </a:rPr>
              <a:t>$$</a:t>
            </a:r>
            <a:r>
              <a:rPr lang="en-US" sz="2800" dirty="0">
                <a:solidFill>
                  <a:srgbClr val="881C1C"/>
                </a:solidFill>
                <a:latin typeface="Bahnschrift SemiBold" panose="020B0502040204020203" pitchFamily="34" charset="0"/>
              </a:rPr>
              <a:t>?</a:t>
            </a:r>
          </a:p>
        </p:txBody>
      </p:sp>
      <p:sp>
        <p:nvSpPr>
          <p:cNvPr id="5" name="Arrow: Down 4">
            <a:extLst>
              <a:ext uri="{FF2B5EF4-FFF2-40B4-BE49-F238E27FC236}">
                <a16:creationId xmlns:a16="http://schemas.microsoft.com/office/drawing/2014/main" id="{AA605A71-585A-4058-9AC7-15931289C39A}"/>
              </a:ext>
            </a:extLst>
          </p:cNvPr>
          <p:cNvSpPr/>
          <p:nvPr/>
        </p:nvSpPr>
        <p:spPr>
          <a:xfrm rot="5400000">
            <a:off x="6521693" y="4270421"/>
            <a:ext cx="484632" cy="165298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18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ABAD04-64C3-4858-975B-B5DB4BC43CFE}"/>
              </a:ext>
            </a:extLst>
          </p:cNvPr>
          <p:cNvSpPr>
            <a:spLocks noGrp="1"/>
          </p:cNvSpPr>
          <p:nvPr>
            <p:ph type="body" sz="quarter" idx="18"/>
          </p:nvPr>
        </p:nvSpPr>
        <p:spPr>
          <a:xfrm>
            <a:off x="8221497" y="1160204"/>
            <a:ext cx="3529315" cy="4121688"/>
          </a:xfrm>
          <a:solidFill>
            <a:srgbClr val="336600">
              <a:alpha val="10196"/>
            </a:srgbClr>
          </a:solidFill>
          <a:ln>
            <a:solidFill>
              <a:srgbClr val="336600"/>
            </a:solidFill>
          </a:ln>
        </p:spPr>
        <p:txBody>
          <a:bodyPr>
            <a:normAutofit/>
          </a:bodyPr>
          <a:lstStyle/>
          <a:p>
            <a:pPr marL="0" indent="0" algn="ctr">
              <a:buNone/>
            </a:pPr>
            <a:r>
              <a:rPr lang="en-US" sz="1800" dirty="0"/>
              <a:t>Featured Careers </a:t>
            </a:r>
          </a:p>
          <a:p>
            <a:r>
              <a:rPr lang="en-US" sz="1800" dirty="0"/>
              <a:t>Corporate Banking</a:t>
            </a:r>
          </a:p>
          <a:p>
            <a:r>
              <a:rPr lang="en-US" sz="1800" dirty="0"/>
              <a:t>Buy-Side Financial Analyst</a:t>
            </a:r>
          </a:p>
          <a:p>
            <a:r>
              <a:rPr lang="en-US" sz="1800" dirty="0"/>
              <a:t>FBI</a:t>
            </a:r>
          </a:p>
          <a:p>
            <a:r>
              <a:rPr lang="en-US" sz="1800" dirty="0"/>
              <a:t>Corporate Accounting/Finance</a:t>
            </a:r>
          </a:p>
          <a:p>
            <a:r>
              <a:rPr lang="en-US" sz="1800" dirty="0"/>
              <a:t>Financial Planning</a:t>
            </a:r>
          </a:p>
          <a:p>
            <a:pPr marL="0" indent="0">
              <a:buNone/>
            </a:pPr>
            <a:endParaRPr lang="en-US" sz="1800" dirty="0"/>
          </a:p>
        </p:txBody>
      </p:sp>
      <p:sp>
        <p:nvSpPr>
          <p:cNvPr id="7" name="Rectangle 6">
            <a:extLst>
              <a:ext uri="{FF2B5EF4-FFF2-40B4-BE49-F238E27FC236}">
                <a16:creationId xmlns:a16="http://schemas.microsoft.com/office/drawing/2014/main" id="{95B7B084-FB39-46DF-9FAB-3A0A922514EA}"/>
              </a:ext>
            </a:extLst>
          </p:cNvPr>
          <p:cNvSpPr/>
          <p:nvPr/>
        </p:nvSpPr>
        <p:spPr>
          <a:xfrm>
            <a:off x="1533833" y="361050"/>
            <a:ext cx="7561006" cy="369332"/>
          </a:xfrm>
          <a:prstGeom prst="rect">
            <a:avLst/>
          </a:prstGeom>
        </p:spPr>
        <p:txBody>
          <a:bodyPr wrap="square">
            <a:spAutoFit/>
          </a:bodyPr>
          <a:lstStyle/>
          <a:p>
            <a:r>
              <a:rPr lang="en-US" dirty="0"/>
              <a:t>https://www.surgent.com/blog/alternative-career-paths-for-cpas/</a:t>
            </a:r>
          </a:p>
        </p:txBody>
      </p:sp>
      <p:pic>
        <p:nvPicPr>
          <p:cNvPr id="11" name="Picture 10">
            <a:extLst>
              <a:ext uri="{FF2B5EF4-FFF2-40B4-BE49-F238E27FC236}">
                <a16:creationId xmlns:a16="http://schemas.microsoft.com/office/drawing/2014/main" id="{8287A6A5-6B2F-496A-BEC5-643B78EC0CD9}"/>
              </a:ext>
            </a:extLst>
          </p:cNvPr>
          <p:cNvPicPr>
            <a:picLocks noChangeAspect="1"/>
          </p:cNvPicPr>
          <p:nvPr/>
        </p:nvPicPr>
        <p:blipFill>
          <a:blip r:embed="rId2"/>
          <a:stretch>
            <a:fillRect/>
          </a:stretch>
        </p:blipFill>
        <p:spPr>
          <a:xfrm>
            <a:off x="510014" y="1160205"/>
            <a:ext cx="6868732" cy="4121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AF04B318-D0AB-4DA0-8128-C826FF09A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3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6C0CC-17A0-468F-8D2A-4175B8769D8C}"/>
              </a:ext>
            </a:extLst>
          </p:cNvPr>
          <p:cNvPicPr>
            <a:picLocks noChangeAspect="1"/>
          </p:cNvPicPr>
          <p:nvPr/>
        </p:nvPicPr>
        <p:blipFill>
          <a:blip r:embed="rId2"/>
          <a:stretch>
            <a:fillRect/>
          </a:stretch>
        </p:blipFill>
        <p:spPr>
          <a:xfrm>
            <a:off x="1016418" y="909022"/>
            <a:ext cx="10526651" cy="5039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id="{068EC4FF-1402-418F-B005-39C7667E8C5B}"/>
              </a:ext>
            </a:extLst>
          </p:cNvPr>
          <p:cNvSpPr/>
          <p:nvPr/>
        </p:nvSpPr>
        <p:spPr>
          <a:xfrm>
            <a:off x="8332838" y="633258"/>
            <a:ext cx="2566219" cy="914400"/>
          </a:xfrm>
          <a:prstGeom prst="ellipse">
            <a:avLst/>
          </a:prstGeom>
          <a:noFill/>
          <a:ln w="28575">
            <a:solidFill>
              <a:srgbClr val="88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D59FCA18-C8B7-4BF1-A468-590519BCA79B}"/>
              </a:ext>
            </a:extLst>
          </p:cNvPr>
          <p:cNvSpPr txBox="1">
            <a:spLocks/>
          </p:cNvSpPr>
          <p:nvPr/>
        </p:nvSpPr>
        <p:spPr>
          <a:xfrm>
            <a:off x="2352872" y="228601"/>
            <a:ext cx="8098818" cy="5678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Bahnschrift SemiBold" panose="020B0502040204020203" pitchFamily="34" charset="0"/>
              </a:rPr>
              <a:t>www.onetonline.org </a:t>
            </a:r>
          </a:p>
        </p:txBody>
      </p:sp>
      <p:pic>
        <p:nvPicPr>
          <p:cNvPr id="9"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E9C8E83-7379-41E1-A6E3-694A47C53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5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F95BF6-AAEA-440B-93FF-217576CC56D2}"/>
              </a:ext>
            </a:extLst>
          </p:cNvPr>
          <p:cNvSpPr>
            <a:spLocks noGrp="1"/>
          </p:cNvSpPr>
          <p:nvPr>
            <p:ph type="body" sz="quarter" idx="13"/>
          </p:nvPr>
        </p:nvSpPr>
        <p:spPr>
          <a:xfrm>
            <a:off x="1295865" y="259645"/>
            <a:ext cx="9214818" cy="619304"/>
          </a:xfrm>
        </p:spPr>
        <p:txBody>
          <a:bodyPr/>
          <a:lstStyle/>
          <a:p>
            <a:pPr algn="ctr"/>
            <a:r>
              <a:rPr lang="en-US" dirty="0">
                <a:latin typeface="Arial Rounded MT Bold" panose="020F0704030504030204" pitchFamily="34" charset="0"/>
              </a:rPr>
              <a:t>ONET Summary Report of Occupation</a:t>
            </a:r>
          </a:p>
        </p:txBody>
      </p:sp>
      <p:pic>
        <p:nvPicPr>
          <p:cNvPr id="2" name="Picture 1">
            <a:extLst>
              <a:ext uri="{FF2B5EF4-FFF2-40B4-BE49-F238E27FC236}">
                <a16:creationId xmlns:a16="http://schemas.microsoft.com/office/drawing/2014/main" id="{F31E5BF3-04B9-4037-B502-8243C7F48068}"/>
              </a:ext>
            </a:extLst>
          </p:cNvPr>
          <p:cNvPicPr>
            <a:picLocks noChangeAspect="1"/>
          </p:cNvPicPr>
          <p:nvPr/>
        </p:nvPicPr>
        <p:blipFill>
          <a:blip r:embed="rId2"/>
          <a:stretch>
            <a:fillRect/>
          </a:stretch>
        </p:blipFill>
        <p:spPr>
          <a:xfrm>
            <a:off x="1295865" y="1039829"/>
            <a:ext cx="8967019" cy="4707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FA255087-18E1-4E66-8237-2256E4EC8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4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F05385-9F21-4AF5-8C9D-3493DEDF497B}"/>
              </a:ext>
            </a:extLst>
          </p:cNvPr>
          <p:cNvSpPr>
            <a:spLocks noGrp="1"/>
          </p:cNvSpPr>
          <p:nvPr>
            <p:ph type="body" sz="quarter" idx="20"/>
          </p:nvPr>
        </p:nvSpPr>
        <p:spPr>
          <a:xfrm>
            <a:off x="351969" y="270932"/>
            <a:ext cx="11505734" cy="549856"/>
          </a:xfrm>
        </p:spPr>
        <p:txBody>
          <a:bodyPr>
            <a:noAutofit/>
          </a:bodyPr>
          <a:lstStyle/>
          <a:p>
            <a:r>
              <a:rPr lang="en-US" sz="1800" b="1" dirty="0">
                <a:solidFill>
                  <a:schemeClr val="tx1"/>
                </a:solidFill>
              </a:rPr>
              <a:t>LinkedInhttps://www.linkedin.com/school/isenberg-school-of-management-umass-amherst/people/?keywords=msa </a:t>
            </a:r>
          </a:p>
        </p:txBody>
      </p:sp>
      <p:pic>
        <p:nvPicPr>
          <p:cNvPr id="4" name="Picture 3">
            <a:extLst>
              <a:ext uri="{FF2B5EF4-FFF2-40B4-BE49-F238E27FC236}">
                <a16:creationId xmlns:a16="http://schemas.microsoft.com/office/drawing/2014/main" id="{2FE7B451-34BB-4B74-BB6E-CE4DC0713609}"/>
              </a:ext>
            </a:extLst>
          </p:cNvPr>
          <p:cNvPicPr>
            <a:picLocks noChangeAspect="1"/>
          </p:cNvPicPr>
          <p:nvPr/>
        </p:nvPicPr>
        <p:blipFill>
          <a:blip r:embed="rId2"/>
          <a:stretch>
            <a:fillRect/>
          </a:stretch>
        </p:blipFill>
        <p:spPr>
          <a:xfrm>
            <a:off x="334298" y="1317352"/>
            <a:ext cx="6510947" cy="422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2C06A6C-C1D2-4551-A211-D36748369058}"/>
              </a:ext>
            </a:extLst>
          </p:cNvPr>
          <p:cNvPicPr>
            <a:picLocks noChangeAspect="1"/>
          </p:cNvPicPr>
          <p:nvPr/>
        </p:nvPicPr>
        <p:blipFill>
          <a:blip r:embed="rId3"/>
          <a:stretch>
            <a:fillRect/>
          </a:stretch>
        </p:blipFill>
        <p:spPr>
          <a:xfrm>
            <a:off x="7108723" y="980205"/>
            <a:ext cx="4748979" cy="4897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D4CB94A6-4A9B-4D4B-946A-67C0EF34E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84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2104E4-2656-4B0D-85EB-50EE7502A738}"/>
              </a:ext>
            </a:extLst>
          </p:cNvPr>
          <p:cNvPicPr>
            <a:picLocks noChangeAspect="1"/>
          </p:cNvPicPr>
          <p:nvPr/>
        </p:nvPicPr>
        <p:blipFill>
          <a:blip r:embed="rId2"/>
          <a:stretch>
            <a:fillRect/>
          </a:stretch>
        </p:blipFill>
        <p:spPr>
          <a:xfrm>
            <a:off x="609600" y="456711"/>
            <a:ext cx="8396748" cy="5142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244CAC4B-8694-4A77-864B-D36FB528D341}"/>
              </a:ext>
            </a:extLst>
          </p:cNvPr>
          <p:cNvSpPr/>
          <p:nvPr/>
        </p:nvSpPr>
        <p:spPr>
          <a:xfrm>
            <a:off x="7888250" y="1183659"/>
            <a:ext cx="3694150" cy="414050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1. In the search bar, type a job title or keyword</a:t>
            </a:r>
          </a:p>
          <a:p>
            <a:pPr algn="ctr"/>
            <a:endParaRPr lang="en-US" sz="2000" dirty="0">
              <a:solidFill>
                <a:schemeClr val="tx1"/>
              </a:solidFill>
            </a:endParaRPr>
          </a:p>
          <a:p>
            <a:r>
              <a:rPr lang="en-US" sz="2000" dirty="0">
                <a:solidFill>
                  <a:schemeClr val="tx1"/>
                </a:solidFill>
              </a:rPr>
              <a:t>2. Click on one of the “bubbles” to see specific content </a:t>
            </a:r>
          </a:p>
          <a:p>
            <a:endParaRPr lang="en-US" sz="2000" dirty="0">
              <a:solidFill>
                <a:schemeClr val="tx1"/>
              </a:solidFill>
            </a:endParaRPr>
          </a:p>
          <a:p>
            <a:r>
              <a:rPr lang="en-US" sz="2000" dirty="0">
                <a:solidFill>
                  <a:schemeClr val="tx1"/>
                </a:solidFill>
              </a:rPr>
              <a:t>3. Learn about people’s career progression, degrees, </a:t>
            </a:r>
            <a:r>
              <a:rPr lang="en-US" sz="2000" dirty="0" err="1">
                <a:solidFill>
                  <a:schemeClr val="tx1"/>
                </a:solidFill>
              </a:rPr>
              <a:t>etc</a:t>
            </a:r>
            <a:endParaRPr lang="en-US" sz="2000" dirty="0">
              <a:solidFill>
                <a:schemeClr val="tx1"/>
              </a:solidFill>
            </a:endParaRPr>
          </a:p>
          <a:p>
            <a:endParaRPr lang="en-US" sz="2000" dirty="0">
              <a:solidFill>
                <a:schemeClr val="tx1"/>
              </a:solidFill>
            </a:endParaRPr>
          </a:p>
          <a:p>
            <a:r>
              <a:rPr lang="en-US" sz="2000" dirty="0">
                <a:solidFill>
                  <a:schemeClr val="tx1"/>
                </a:solidFill>
              </a:rPr>
              <a:t>4. Read job postings based on key words, learn about qualifications for different levels of positions</a:t>
            </a:r>
          </a:p>
        </p:txBody>
      </p:sp>
      <p:sp>
        <p:nvSpPr>
          <p:cNvPr id="13" name="Oval 12">
            <a:extLst>
              <a:ext uri="{FF2B5EF4-FFF2-40B4-BE49-F238E27FC236}">
                <a16:creationId xmlns:a16="http://schemas.microsoft.com/office/drawing/2014/main" id="{D0E74A32-37A6-40C5-AD9A-2341A732D2EF}"/>
              </a:ext>
            </a:extLst>
          </p:cNvPr>
          <p:cNvSpPr/>
          <p:nvPr/>
        </p:nvSpPr>
        <p:spPr>
          <a:xfrm>
            <a:off x="1150373" y="228601"/>
            <a:ext cx="1622324" cy="685799"/>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72591ED-6DF1-4CD9-ABAC-61BCE553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5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F95BF6-AAEA-440B-93FF-217576CC56D2}"/>
              </a:ext>
            </a:extLst>
          </p:cNvPr>
          <p:cNvSpPr>
            <a:spLocks noGrp="1"/>
          </p:cNvSpPr>
          <p:nvPr>
            <p:ph type="body" sz="quarter" idx="13"/>
          </p:nvPr>
        </p:nvSpPr>
        <p:spPr>
          <a:xfrm>
            <a:off x="509285" y="371464"/>
            <a:ext cx="6272515" cy="444613"/>
          </a:xfrm>
        </p:spPr>
        <p:txBody>
          <a:bodyPr>
            <a:normAutofit fontScale="92500" lnSpcReduction="20000"/>
          </a:bodyPr>
          <a:lstStyle/>
          <a:p>
            <a:r>
              <a:rPr lang="en-US" dirty="0"/>
              <a:t>Your Career Coach</a:t>
            </a:r>
          </a:p>
        </p:txBody>
      </p:sp>
      <p:pic>
        <p:nvPicPr>
          <p:cNvPr id="2" name="Picture 1">
            <a:extLst>
              <a:ext uri="{FF2B5EF4-FFF2-40B4-BE49-F238E27FC236}">
                <a16:creationId xmlns:a16="http://schemas.microsoft.com/office/drawing/2014/main" id="{DE5C5A24-EBFA-44AE-BBDA-D3012592AE75}"/>
              </a:ext>
            </a:extLst>
          </p:cNvPr>
          <p:cNvPicPr>
            <a:picLocks noChangeAspect="1"/>
          </p:cNvPicPr>
          <p:nvPr/>
        </p:nvPicPr>
        <p:blipFill>
          <a:blip r:embed="rId2"/>
          <a:stretch>
            <a:fillRect/>
          </a:stretch>
        </p:blipFill>
        <p:spPr>
          <a:xfrm>
            <a:off x="509285" y="1362075"/>
            <a:ext cx="7934325" cy="4133850"/>
          </a:xfrm>
          <a:prstGeom prst="rect">
            <a:avLst/>
          </a:prstGeom>
        </p:spPr>
      </p:pic>
      <p:sp>
        <p:nvSpPr>
          <p:cNvPr id="10" name="Text Placeholder 5">
            <a:extLst>
              <a:ext uri="{FF2B5EF4-FFF2-40B4-BE49-F238E27FC236}">
                <a16:creationId xmlns:a16="http://schemas.microsoft.com/office/drawing/2014/main" id="{9E33FD3A-6DD4-44FA-999B-091D8D7DA4BA}"/>
              </a:ext>
            </a:extLst>
          </p:cNvPr>
          <p:cNvSpPr txBox="1">
            <a:spLocks/>
          </p:cNvSpPr>
          <p:nvPr/>
        </p:nvSpPr>
        <p:spPr>
          <a:xfrm>
            <a:off x="509285" y="920767"/>
            <a:ext cx="6272515" cy="353962"/>
          </a:xfrm>
          <a:prstGeom prst="rect">
            <a:avLst/>
          </a:prstGeom>
        </p:spPr>
        <p:txBody>
          <a:bodyP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881C1C"/>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Email: kfigueroa@isenberg.umass.edu</a:t>
            </a:r>
          </a:p>
        </p:txBody>
      </p:sp>
      <p:sp>
        <p:nvSpPr>
          <p:cNvPr id="11" name="Text Placeholder 5">
            <a:extLst>
              <a:ext uri="{FF2B5EF4-FFF2-40B4-BE49-F238E27FC236}">
                <a16:creationId xmlns:a16="http://schemas.microsoft.com/office/drawing/2014/main" id="{0231ED31-DC10-4388-9094-F10ADD8023FD}"/>
              </a:ext>
            </a:extLst>
          </p:cNvPr>
          <p:cNvSpPr txBox="1">
            <a:spLocks/>
          </p:cNvSpPr>
          <p:nvPr/>
        </p:nvSpPr>
        <p:spPr>
          <a:xfrm>
            <a:off x="2569143" y="5687961"/>
            <a:ext cx="10606083" cy="353962"/>
          </a:xfrm>
          <a:prstGeom prst="rect">
            <a:avLst/>
          </a:prstGeom>
        </p:spPr>
        <p:txBody>
          <a:bodyP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881C1C"/>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Make An Appointment:  </a:t>
            </a:r>
            <a:r>
              <a:rPr lang="en-US" dirty="0">
                <a:hlinkClick r:id="rId3"/>
              </a:rPr>
              <a:t>https://bit.ly/3fYtbSA</a:t>
            </a:r>
            <a:endParaRPr lang="en-US" dirty="0"/>
          </a:p>
          <a:p>
            <a:endParaRPr lang="en-US" dirty="0"/>
          </a:p>
        </p:txBody>
      </p:sp>
    </p:spTree>
    <p:extLst>
      <p:ext uri="{BB962C8B-B14F-4D97-AF65-F5344CB8AC3E}">
        <p14:creationId xmlns:p14="http://schemas.microsoft.com/office/powerpoint/2010/main" val="326949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1A1840-709E-48AF-B116-5845B2DC81EE}"/>
              </a:ext>
            </a:extLst>
          </p:cNvPr>
          <p:cNvSpPr>
            <a:spLocks noGrp="1"/>
          </p:cNvSpPr>
          <p:nvPr>
            <p:ph type="body" sz="quarter" idx="11"/>
          </p:nvPr>
        </p:nvSpPr>
        <p:spPr>
          <a:xfrm>
            <a:off x="1111045" y="228601"/>
            <a:ext cx="10451689" cy="567812"/>
          </a:xfrm>
        </p:spPr>
        <p:txBody>
          <a:bodyPr>
            <a:normAutofit fontScale="40000" lnSpcReduction="20000"/>
          </a:bodyPr>
          <a:lstStyle/>
          <a:p>
            <a:r>
              <a:rPr lang="en-US" b="1" dirty="0">
                <a:latin typeface="Bahnschrift SemiBold" panose="020B0502040204020203" pitchFamily="34" charset="0"/>
              </a:rPr>
              <a:t>Read Job Postings for Jobs of Interest - Requirements for jobs….lots of good information! </a:t>
            </a:r>
          </a:p>
        </p:txBody>
      </p:sp>
      <p:pic>
        <p:nvPicPr>
          <p:cNvPr id="5" name="Picture 4">
            <a:extLst>
              <a:ext uri="{FF2B5EF4-FFF2-40B4-BE49-F238E27FC236}">
                <a16:creationId xmlns:a16="http://schemas.microsoft.com/office/drawing/2014/main" id="{D25A04D0-E751-4B39-8864-288B223CF143}"/>
              </a:ext>
            </a:extLst>
          </p:cNvPr>
          <p:cNvPicPr>
            <a:picLocks noChangeAspect="1"/>
          </p:cNvPicPr>
          <p:nvPr/>
        </p:nvPicPr>
        <p:blipFill>
          <a:blip r:embed="rId2"/>
          <a:stretch>
            <a:fillRect/>
          </a:stretch>
        </p:blipFill>
        <p:spPr>
          <a:xfrm>
            <a:off x="363792" y="1170749"/>
            <a:ext cx="10618839" cy="427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CE7AAD5E-81C6-4102-B3B3-477D57870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0F6A20FB-E472-45D0-9942-386AEDE29DE0}"/>
              </a:ext>
            </a:extLst>
          </p:cNvPr>
          <p:cNvSpPr txBox="1">
            <a:spLocks/>
          </p:cNvSpPr>
          <p:nvPr/>
        </p:nvSpPr>
        <p:spPr>
          <a:xfrm>
            <a:off x="4050891" y="5857457"/>
            <a:ext cx="3736258" cy="401066"/>
          </a:xfrm>
          <a:prstGeom prst="rect">
            <a:avLst/>
          </a:prstGeom>
        </p:spPr>
        <p:txBody>
          <a:bodyPr>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881C1C"/>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latin typeface="Bahnschrift SemiBold" panose="020B0502040204020203" pitchFamily="34" charset="0"/>
              </a:rPr>
              <a:t>LinkedIn.com/jobs/</a:t>
            </a:r>
          </a:p>
        </p:txBody>
      </p:sp>
    </p:spTree>
    <p:extLst>
      <p:ext uri="{BB962C8B-B14F-4D97-AF65-F5344CB8AC3E}">
        <p14:creationId xmlns:p14="http://schemas.microsoft.com/office/powerpoint/2010/main" val="380103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2EF380B-59B5-4943-8AEC-FAA82507AF57}"/>
              </a:ext>
            </a:extLst>
          </p:cNvPr>
          <p:cNvSpPr>
            <a:spLocks noGrp="1"/>
          </p:cNvSpPr>
          <p:nvPr>
            <p:ph type="pic" sz="quarter" idx="19"/>
          </p:nvPr>
        </p:nvSpPr>
        <p:spPr/>
      </p:sp>
      <p:sp>
        <p:nvSpPr>
          <p:cNvPr id="11" name="Text Placeholder 10">
            <a:extLst>
              <a:ext uri="{FF2B5EF4-FFF2-40B4-BE49-F238E27FC236}">
                <a16:creationId xmlns:a16="http://schemas.microsoft.com/office/drawing/2014/main" id="{445A3AD6-610D-45F7-BEEC-728A2EEE38E7}"/>
              </a:ext>
            </a:extLst>
          </p:cNvPr>
          <p:cNvSpPr>
            <a:spLocks noGrp="1"/>
          </p:cNvSpPr>
          <p:nvPr>
            <p:ph type="body" sz="quarter" idx="20"/>
          </p:nvPr>
        </p:nvSpPr>
        <p:spPr>
          <a:xfrm>
            <a:off x="1630163" y="248311"/>
            <a:ext cx="7690818" cy="479276"/>
          </a:xfrm>
        </p:spPr>
        <p:txBody>
          <a:bodyPr>
            <a:normAutofit fontScale="92500" lnSpcReduction="10000"/>
          </a:bodyPr>
          <a:lstStyle/>
          <a:p>
            <a:r>
              <a:rPr lang="en-US" dirty="0">
                <a:latin typeface="Bahnschrift SemiBold" panose="020B0502040204020203" pitchFamily="34" charset="0"/>
                <a:hlinkClick r:id="rId2"/>
              </a:rPr>
              <a:t>www.bls.gov</a:t>
            </a:r>
            <a:r>
              <a:rPr lang="en-US" dirty="0">
                <a:latin typeface="Bahnschrift SemiBold" panose="020B0502040204020203" pitchFamily="34" charset="0"/>
              </a:rPr>
              <a:t> (Bureau of Labor Statistics)</a:t>
            </a:r>
          </a:p>
        </p:txBody>
      </p:sp>
      <p:sp>
        <p:nvSpPr>
          <p:cNvPr id="5" name="Text Placeholder 4">
            <a:extLst>
              <a:ext uri="{FF2B5EF4-FFF2-40B4-BE49-F238E27FC236}">
                <a16:creationId xmlns:a16="http://schemas.microsoft.com/office/drawing/2014/main" id="{1406F580-A269-4581-A9AE-77A24F936D7F}"/>
              </a:ext>
            </a:extLst>
          </p:cNvPr>
          <p:cNvSpPr>
            <a:spLocks noGrp="1"/>
          </p:cNvSpPr>
          <p:nvPr>
            <p:ph type="body" sz="quarter" idx="10"/>
          </p:nvPr>
        </p:nvSpPr>
        <p:spPr/>
        <p:txBody>
          <a:bodyPr/>
          <a:lstStyle/>
          <a:p>
            <a:endParaRPr lang="en-US"/>
          </a:p>
        </p:txBody>
      </p:sp>
      <p:pic>
        <p:nvPicPr>
          <p:cNvPr id="13" name="Picture 12">
            <a:extLst>
              <a:ext uri="{FF2B5EF4-FFF2-40B4-BE49-F238E27FC236}">
                <a16:creationId xmlns:a16="http://schemas.microsoft.com/office/drawing/2014/main" id="{0B63B0B4-AC7F-45A3-8A0F-5F9243DDDB88}"/>
              </a:ext>
            </a:extLst>
          </p:cNvPr>
          <p:cNvPicPr>
            <a:picLocks noChangeAspect="1"/>
          </p:cNvPicPr>
          <p:nvPr/>
        </p:nvPicPr>
        <p:blipFill>
          <a:blip r:embed="rId3"/>
          <a:stretch>
            <a:fillRect/>
          </a:stretch>
        </p:blipFill>
        <p:spPr>
          <a:xfrm>
            <a:off x="363793" y="1151383"/>
            <a:ext cx="9960077" cy="4686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018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C89430E-A466-4745-8467-815C55EBDACE}"/>
              </a:ext>
            </a:extLst>
          </p:cNvPr>
          <p:cNvSpPr>
            <a:spLocks noGrp="1"/>
          </p:cNvSpPr>
          <p:nvPr>
            <p:ph type="body" sz="quarter" idx="20"/>
          </p:nvPr>
        </p:nvSpPr>
        <p:spPr>
          <a:xfrm>
            <a:off x="1880885" y="289349"/>
            <a:ext cx="8413489" cy="549856"/>
          </a:xfrm>
        </p:spPr>
        <p:txBody>
          <a:bodyPr>
            <a:normAutofit fontScale="85000" lnSpcReduction="10000"/>
          </a:bodyPr>
          <a:lstStyle/>
          <a:p>
            <a:r>
              <a:rPr lang="en-US" b="1" dirty="0">
                <a:solidFill>
                  <a:schemeClr val="tx1"/>
                </a:solidFill>
              </a:rPr>
              <a:t> Crush the CPA Exam: https://crushthecpaexam.com/</a:t>
            </a:r>
          </a:p>
          <a:p>
            <a:endParaRPr lang="en-US" dirty="0"/>
          </a:p>
        </p:txBody>
      </p:sp>
      <p:pic>
        <p:nvPicPr>
          <p:cNvPr id="16" name="Picture 15">
            <a:extLst>
              <a:ext uri="{FF2B5EF4-FFF2-40B4-BE49-F238E27FC236}">
                <a16:creationId xmlns:a16="http://schemas.microsoft.com/office/drawing/2014/main" id="{FFE88CC9-A736-42BA-BA3D-DF28977F1A68}"/>
              </a:ext>
            </a:extLst>
          </p:cNvPr>
          <p:cNvPicPr>
            <a:picLocks noChangeAspect="1"/>
          </p:cNvPicPr>
          <p:nvPr/>
        </p:nvPicPr>
        <p:blipFill>
          <a:blip r:embed="rId2"/>
          <a:stretch>
            <a:fillRect/>
          </a:stretch>
        </p:blipFill>
        <p:spPr>
          <a:xfrm>
            <a:off x="1880885" y="1800090"/>
            <a:ext cx="8544753" cy="4177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EB103D6-448A-470F-A1B2-BC11F591B2A4}"/>
              </a:ext>
            </a:extLst>
          </p:cNvPr>
          <p:cNvPicPr>
            <a:picLocks noChangeAspect="1"/>
          </p:cNvPicPr>
          <p:nvPr/>
        </p:nvPicPr>
        <p:blipFill>
          <a:blip r:embed="rId3"/>
          <a:stretch>
            <a:fillRect/>
          </a:stretch>
        </p:blipFill>
        <p:spPr>
          <a:xfrm>
            <a:off x="1897626" y="814509"/>
            <a:ext cx="8143875" cy="591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C85FAC1-77E1-45E6-B9A5-7CE7E488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2" y="6057990"/>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37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91FC2E8-EF5F-4AE0-81AE-FDED363A42B7}"/>
              </a:ext>
            </a:extLst>
          </p:cNvPr>
          <p:cNvSpPr>
            <a:spLocks noGrp="1"/>
          </p:cNvSpPr>
          <p:nvPr>
            <p:ph type="body" sz="quarter" idx="21"/>
          </p:nvPr>
        </p:nvSpPr>
        <p:spPr>
          <a:xfrm>
            <a:off x="3584545" y="299016"/>
            <a:ext cx="5592503" cy="619304"/>
          </a:xfrm>
        </p:spPr>
        <p:txBody>
          <a:bodyPr/>
          <a:lstStyle/>
          <a:p>
            <a:pPr algn="ctr"/>
            <a:r>
              <a:rPr lang="en-US" dirty="0">
                <a:latin typeface="Bahnschrift SemiBold" panose="020B0502040204020203" pitchFamily="34" charset="0"/>
              </a:rPr>
              <a:t>Show Me The $$$!! </a:t>
            </a:r>
          </a:p>
        </p:txBody>
      </p:sp>
      <p:sp>
        <p:nvSpPr>
          <p:cNvPr id="10" name="Text Placeholder 9">
            <a:extLst>
              <a:ext uri="{FF2B5EF4-FFF2-40B4-BE49-F238E27FC236}">
                <a16:creationId xmlns:a16="http://schemas.microsoft.com/office/drawing/2014/main" id="{3DD0BAF5-1BE3-4315-A5DE-FEF019ABF858}"/>
              </a:ext>
            </a:extLst>
          </p:cNvPr>
          <p:cNvSpPr>
            <a:spLocks noGrp="1"/>
          </p:cNvSpPr>
          <p:nvPr>
            <p:ph type="body" sz="quarter" idx="10"/>
          </p:nvPr>
        </p:nvSpPr>
        <p:spPr/>
        <p:txBody>
          <a:bodyPr/>
          <a:lstStyle/>
          <a:p>
            <a:endParaRPr lang="en-US"/>
          </a:p>
        </p:txBody>
      </p:sp>
      <p:pic>
        <p:nvPicPr>
          <p:cNvPr id="19" name="Picture 18">
            <a:extLst>
              <a:ext uri="{FF2B5EF4-FFF2-40B4-BE49-F238E27FC236}">
                <a16:creationId xmlns:a16="http://schemas.microsoft.com/office/drawing/2014/main" id="{BFDD3FE5-6767-4DE2-8DA9-C77B65537DF4}"/>
              </a:ext>
            </a:extLst>
          </p:cNvPr>
          <p:cNvPicPr>
            <a:picLocks noChangeAspect="1"/>
          </p:cNvPicPr>
          <p:nvPr/>
        </p:nvPicPr>
        <p:blipFill>
          <a:blip r:embed="rId2"/>
          <a:stretch>
            <a:fillRect/>
          </a:stretch>
        </p:blipFill>
        <p:spPr>
          <a:xfrm>
            <a:off x="271074" y="1563330"/>
            <a:ext cx="7420869" cy="3534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2">
            <a:extLst>
              <a:ext uri="{FF2B5EF4-FFF2-40B4-BE49-F238E27FC236}">
                <a16:creationId xmlns:a16="http://schemas.microsoft.com/office/drawing/2014/main" id="{D68D2736-A46C-4092-AAD0-91E01D76CA07}"/>
              </a:ext>
            </a:extLst>
          </p:cNvPr>
          <p:cNvSpPr txBox="1">
            <a:spLocks/>
          </p:cNvSpPr>
          <p:nvPr/>
        </p:nvSpPr>
        <p:spPr>
          <a:xfrm>
            <a:off x="8221497" y="2181039"/>
            <a:ext cx="3529315" cy="2495921"/>
          </a:xfrm>
          <a:prstGeom prst="rect">
            <a:avLst/>
          </a:prstGeom>
          <a:solidFill>
            <a:srgbClr val="336600">
              <a:alpha val="10196"/>
            </a:srgbClr>
          </a:solidFill>
          <a:ln>
            <a:solidFill>
              <a:srgbClr val="3366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Salary Resources</a:t>
            </a:r>
          </a:p>
          <a:p>
            <a:r>
              <a:rPr lang="en-US" sz="1800" dirty="0"/>
              <a:t> salary.com</a:t>
            </a:r>
          </a:p>
          <a:p>
            <a:r>
              <a:rPr lang="en-US" sz="1800" dirty="0"/>
              <a:t>Payscale.com</a:t>
            </a:r>
          </a:p>
          <a:p>
            <a:r>
              <a:rPr lang="en-US" sz="1800" dirty="0"/>
              <a:t>Bls.gov</a:t>
            </a:r>
          </a:p>
          <a:p>
            <a:r>
              <a:rPr lang="en-US" sz="1800" dirty="0"/>
              <a:t>Glassdoor.com</a:t>
            </a:r>
          </a:p>
          <a:p>
            <a:r>
              <a:rPr lang="en-US" sz="1800" dirty="0"/>
              <a:t>Salary Handout in Blackboard</a:t>
            </a:r>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3630720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00051B-D98A-4941-A057-369A5C11DDE6}"/>
              </a:ext>
            </a:extLst>
          </p:cNvPr>
          <p:cNvSpPr>
            <a:spLocks noGrp="1"/>
          </p:cNvSpPr>
          <p:nvPr>
            <p:ph type="body" sz="quarter" idx="11"/>
          </p:nvPr>
        </p:nvSpPr>
        <p:spPr>
          <a:xfrm>
            <a:off x="488131" y="270932"/>
            <a:ext cx="10789470" cy="788693"/>
          </a:xfrm>
        </p:spPr>
        <p:txBody>
          <a:bodyPr/>
          <a:lstStyle/>
          <a:p>
            <a:r>
              <a:rPr lang="en-US" dirty="0"/>
              <a:t>mscpaonline.org           cpatrack.com</a:t>
            </a:r>
          </a:p>
        </p:txBody>
      </p:sp>
      <p:sp>
        <p:nvSpPr>
          <p:cNvPr id="4" name="Text Placeholder 3">
            <a:extLst>
              <a:ext uri="{FF2B5EF4-FFF2-40B4-BE49-F238E27FC236}">
                <a16:creationId xmlns:a16="http://schemas.microsoft.com/office/drawing/2014/main" id="{426117AE-80F1-45F9-8C53-21DA55DD9488}"/>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B6EBDCF7-821C-44CA-AA87-1B90EB30C205}"/>
              </a:ext>
            </a:extLst>
          </p:cNvPr>
          <p:cNvPicPr>
            <a:picLocks noChangeAspect="1"/>
          </p:cNvPicPr>
          <p:nvPr/>
        </p:nvPicPr>
        <p:blipFill>
          <a:blip r:embed="rId3"/>
          <a:stretch>
            <a:fillRect/>
          </a:stretch>
        </p:blipFill>
        <p:spPr>
          <a:xfrm>
            <a:off x="488131" y="961399"/>
            <a:ext cx="4119784" cy="2059892"/>
          </a:xfrm>
          <a:prstGeom prst="rect">
            <a:avLst/>
          </a:prstGeom>
        </p:spPr>
      </p:pic>
      <p:sp>
        <p:nvSpPr>
          <p:cNvPr id="6" name="Oval 5">
            <a:extLst>
              <a:ext uri="{FF2B5EF4-FFF2-40B4-BE49-F238E27FC236}">
                <a16:creationId xmlns:a16="http://schemas.microsoft.com/office/drawing/2014/main" id="{287BB2A0-23F4-4371-9486-AADFEC8B10B7}"/>
              </a:ext>
            </a:extLst>
          </p:cNvPr>
          <p:cNvSpPr/>
          <p:nvPr/>
        </p:nvSpPr>
        <p:spPr>
          <a:xfrm>
            <a:off x="2125466" y="1732704"/>
            <a:ext cx="1111623" cy="356799"/>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402DB2-A4D5-4601-8ECF-7381872FC1D5}"/>
              </a:ext>
            </a:extLst>
          </p:cNvPr>
          <p:cNvPicPr>
            <a:picLocks noChangeAspect="1"/>
          </p:cNvPicPr>
          <p:nvPr/>
        </p:nvPicPr>
        <p:blipFill>
          <a:blip r:embed="rId4"/>
          <a:stretch>
            <a:fillRect/>
          </a:stretch>
        </p:blipFill>
        <p:spPr>
          <a:xfrm>
            <a:off x="5137608" y="1882393"/>
            <a:ext cx="6449832" cy="3691222"/>
          </a:xfrm>
          <a:prstGeom prst="rect">
            <a:avLst/>
          </a:prstGeom>
        </p:spPr>
      </p:pic>
      <p:pic>
        <p:nvPicPr>
          <p:cNvPr id="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51B02DF9-7E34-4742-B3C1-04E1AF330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7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8A333170-31ED-4A5B-BBB0-1F46D5FC9C17}"/>
              </a:ext>
            </a:extLst>
          </p:cNvPr>
          <p:cNvSpPr txBox="1">
            <a:spLocks/>
          </p:cNvSpPr>
          <p:nvPr/>
        </p:nvSpPr>
        <p:spPr>
          <a:xfrm>
            <a:off x="2438481" y="189838"/>
            <a:ext cx="8812695" cy="673682"/>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881C1C"/>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hnschrift SemiBold" panose="020B0502040204020203" pitchFamily="34" charset="0"/>
              </a:rPr>
              <a:t>Massachusetts Society of CPAs</a:t>
            </a:r>
          </a:p>
        </p:txBody>
      </p:sp>
      <p:pic>
        <p:nvPicPr>
          <p:cNvPr id="14" name="Picture 13">
            <a:extLst>
              <a:ext uri="{FF2B5EF4-FFF2-40B4-BE49-F238E27FC236}">
                <a16:creationId xmlns:a16="http://schemas.microsoft.com/office/drawing/2014/main" id="{6B065237-1960-4944-ABB0-4BE638AEED11}"/>
              </a:ext>
            </a:extLst>
          </p:cNvPr>
          <p:cNvPicPr>
            <a:picLocks noChangeAspect="1"/>
          </p:cNvPicPr>
          <p:nvPr/>
        </p:nvPicPr>
        <p:blipFill>
          <a:blip r:embed="rId3"/>
          <a:stretch>
            <a:fillRect/>
          </a:stretch>
        </p:blipFill>
        <p:spPr>
          <a:xfrm>
            <a:off x="6277949" y="977898"/>
            <a:ext cx="4578994" cy="5494792"/>
          </a:xfrm>
          <a:prstGeom prst="rect">
            <a:avLst/>
          </a:prstGeom>
        </p:spPr>
      </p:pic>
      <p:pic>
        <p:nvPicPr>
          <p:cNvPr id="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931D4979-2232-4BE3-838D-452322154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1B108ED-F536-483A-BE18-EBFE633A9636}"/>
              </a:ext>
            </a:extLst>
          </p:cNvPr>
          <p:cNvPicPr>
            <a:picLocks noChangeAspect="1"/>
          </p:cNvPicPr>
          <p:nvPr/>
        </p:nvPicPr>
        <p:blipFill>
          <a:blip r:embed="rId5"/>
          <a:stretch>
            <a:fillRect/>
          </a:stretch>
        </p:blipFill>
        <p:spPr>
          <a:xfrm>
            <a:off x="1140642" y="863520"/>
            <a:ext cx="4491151" cy="5431817"/>
          </a:xfrm>
          <a:prstGeom prst="rect">
            <a:avLst/>
          </a:prstGeom>
        </p:spPr>
      </p:pic>
    </p:spTree>
    <p:extLst>
      <p:ext uri="{BB962C8B-B14F-4D97-AF65-F5344CB8AC3E}">
        <p14:creationId xmlns:p14="http://schemas.microsoft.com/office/powerpoint/2010/main" val="387924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056" y="84138"/>
            <a:ext cx="8991600" cy="560531"/>
          </a:xfrm>
        </p:spPr>
        <p:txBody>
          <a:bodyPr>
            <a:normAutofit/>
          </a:bodyPr>
          <a:lstStyle/>
          <a:p>
            <a:r>
              <a:rPr lang="en-US" sz="3200" b="1" dirty="0">
                <a:solidFill>
                  <a:srgbClr val="881C1C"/>
                </a:solidFill>
                <a:latin typeface="Calibri" panose="020F0502020204030204" pitchFamily="34" charset="0"/>
                <a:cs typeface="Calibri" panose="020F0502020204030204" pitchFamily="34" charset="0"/>
              </a:rPr>
              <a:t>Connect UMass</a:t>
            </a:r>
          </a:p>
        </p:txBody>
      </p:sp>
      <p:pic>
        <p:nvPicPr>
          <p:cNvPr id="6" name="Picture 5">
            <a:extLst>
              <a:ext uri="{FF2B5EF4-FFF2-40B4-BE49-F238E27FC236}">
                <a16:creationId xmlns:a16="http://schemas.microsoft.com/office/drawing/2014/main" id="{36E87721-6F22-4765-8FD4-EF8485BC8D11}"/>
              </a:ext>
            </a:extLst>
          </p:cNvPr>
          <p:cNvPicPr>
            <a:picLocks noChangeAspect="1"/>
          </p:cNvPicPr>
          <p:nvPr/>
        </p:nvPicPr>
        <p:blipFill>
          <a:blip r:embed="rId3"/>
          <a:stretch>
            <a:fillRect/>
          </a:stretch>
        </p:blipFill>
        <p:spPr>
          <a:xfrm>
            <a:off x="1766893" y="644668"/>
            <a:ext cx="8493157" cy="241446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0B7F2915-F32F-4795-9A8B-0EE76D166FE3}"/>
              </a:ext>
            </a:extLst>
          </p:cNvPr>
          <p:cNvSpPr/>
          <p:nvPr/>
        </p:nvSpPr>
        <p:spPr>
          <a:xfrm>
            <a:off x="1766892" y="3429001"/>
            <a:ext cx="8135332" cy="3108543"/>
          </a:xfrm>
          <a:prstGeom prst="rect">
            <a:avLst/>
          </a:prstGeom>
        </p:spPr>
        <p:txBody>
          <a:bodyPr wrap="square">
            <a:spAutoFit/>
          </a:bodyPr>
          <a:lstStyle/>
          <a:p>
            <a:r>
              <a:rPr lang="en-US" sz="2800" b="1" dirty="0"/>
              <a:t>Explore the Community:</a:t>
            </a:r>
          </a:p>
          <a:p>
            <a:pPr marL="342900" indent="-342900">
              <a:buFont typeface="Arial" panose="020B0604020202020204" pitchFamily="34" charset="0"/>
              <a:buChar char="•"/>
            </a:pPr>
            <a:r>
              <a:rPr lang="en-US" sz="2800" dirty="0"/>
              <a:t>Alumni Directory</a:t>
            </a:r>
          </a:p>
          <a:p>
            <a:pPr marL="342900" indent="-342900">
              <a:buFont typeface="Arial" panose="020B0604020202020204" pitchFamily="34" charset="0"/>
              <a:buChar char="•"/>
            </a:pPr>
            <a:r>
              <a:rPr lang="en-US" sz="2800" dirty="0"/>
              <a:t>Groups</a:t>
            </a:r>
          </a:p>
          <a:p>
            <a:pPr marL="342900" indent="-342900">
              <a:buFont typeface="Arial" panose="020B0604020202020204" pitchFamily="34" charset="0"/>
              <a:buChar char="•"/>
            </a:pPr>
            <a:r>
              <a:rPr lang="en-US" sz="2800" dirty="0"/>
              <a:t>Jobs</a:t>
            </a:r>
          </a:p>
          <a:p>
            <a:pPr marL="342900" indent="-342900">
              <a:buFont typeface="Arial" panose="020B0604020202020204" pitchFamily="34" charset="0"/>
              <a:buChar char="•"/>
            </a:pPr>
            <a:r>
              <a:rPr lang="en-US" sz="2800" dirty="0"/>
              <a:t>Discussion</a:t>
            </a:r>
          </a:p>
          <a:p>
            <a:pPr marL="342900" indent="-342900">
              <a:buFont typeface="Arial" panose="020B0604020202020204" pitchFamily="34" charset="0"/>
              <a:buChar char="•"/>
            </a:pPr>
            <a:r>
              <a:rPr lang="en-US" sz="2800" dirty="0"/>
              <a:t>Resources</a:t>
            </a:r>
          </a:p>
          <a:p>
            <a:pPr marL="342900" indent="-342900">
              <a:buFont typeface="Arial" panose="020B0604020202020204" pitchFamily="34" charset="0"/>
              <a:buChar char="•"/>
            </a:pPr>
            <a:r>
              <a:rPr lang="en-US" sz="2800" dirty="0"/>
              <a:t>Events</a:t>
            </a:r>
          </a:p>
        </p:txBody>
      </p:sp>
      <p:pic>
        <p:nvPicPr>
          <p:cNvPr id="9" name="Picture 8">
            <a:extLst>
              <a:ext uri="{FF2B5EF4-FFF2-40B4-BE49-F238E27FC236}">
                <a16:creationId xmlns:a16="http://schemas.microsoft.com/office/drawing/2014/main" id="{1A82A74F-3A59-46CB-92EA-73B58A143B56}"/>
              </a:ext>
            </a:extLst>
          </p:cNvPr>
          <p:cNvPicPr>
            <a:picLocks noChangeAspect="1"/>
          </p:cNvPicPr>
          <p:nvPr/>
        </p:nvPicPr>
        <p:blipFill>
          <a:blip r:embed="rId4"/>
          <a:stretch>
            <a:fillRect/>
          </a:stretch>
        </p:blipFill>
        <p:spPr>
          <a:xfrm>
            <a:off x="5707100" y="3530420"/>
            <a:ext cx="4487159" cy="2348202"/>
          </a:xfrm>
          <a:prstGeom prst="rect">
            <a:avLst/>
          </a:prstGeom>
          <a:effectLst>
            <a:outerShdw blurRad="50800" dist="38100" dir="2700000" algn="tl" rotWithShape="0">
              <a:prstClr val="black">
                <a:alpha val="40000"/>
              </a:prstClr>
            </a:outerShdw>
          </a:effectLst>
        </p:spPr>
      </p:pic>
      <p:pic>
        <p:nvPicPr>
          <p:cNvPr id="8"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ED35490E-A564-4703-8705-85B55C0C7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67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4ABA6C-1E61-4ED3-A52D-A5CD595406EE}"/>
              </a:ext>
            </a:extLst>
          </p:cNvPr>
          <p:cNvSpPr>
            <a:spLocks noGrp="1"/>
          </p:cNvSpPr>
          <p:nvPr>
            <p:ph type="body" sz="quarter" idx="13"/>
          </p:nvPr>
        </p:nvSpPr>
        <p:spPr>
          <a:xfrm>
            <a:off x="510895" y="2107394"/>
            <a:ext cx="10605123" cy="1321606"/>
          </a:xfrm>
        </p:spPr>
        <p:txBody>
          <a:bodyPr/>
          <a:lstStyle/>
          <a:p>
            <a:r>
              <a:rPr lang="en-US" dirty="0"/>
              <a:t> </a:t>
            </a:r>
          </a:p>
        </p:txBody>
      </p:sp>
      <p:sp>
        <p:nvSpPr>
          <p:cNvPr id="3" name="Text Placeholder 2">
            <a:extLst>
              <a:ext uri="{FF2B5EF4-FFF2-40B4-BE49-F238E27FC236}">
                <a16:creationId xmlns:a16="http://schemas.microsoft.com/office/drawing/2014/main" id="{59B72519-9D66-410C-B2A4-F73F66939F7E}"/>
              </a:ext>
            </a:extLst>
          </p:cNvPr>
          <p:cNvSpPr>
            <a:spLocks noGrp="1"/>
          </p:cNvSpPr>
          <p:nvPr>
            <p:ph type="body" sz="quarter" idx="14"/>
          </p:nvPr>
        </p:nvSpPr>
        <p:spPr>
          <a:xfrm>
            <a:off x="2981007" y="2364931"/>
            <a:ext cx="7892760" cy="650385"/>
          </a:xfrm>
        </p:spPr>
        <p:txBody>
          <a:bodyPr/>
          <a:lstStyle/>
          <a:p>
            <a:r>
              <a:rPr lang="en-US" dirty="0"/>
              <a:t> </a:t>
            </a:r>
            <a:r>
              <a:rPr lang="en-US" sz="6000" dirty="0"/>
              <a:t>QUESTIONS?</a:t>
            </a:r>
          </a:p>
        </p:txBody>
      </p:sp>
      <p:sp>
        <p:nvSpPr>
          <p:cNvPr id="6" name="Text Placeholder 5">
            <a:extLst>
              <a:ext uri="{FF2B5EF4-FFF2-40B4-BE49-F238E27FC236}">
                <a16:creationId xmlns:a16="http://schemas.microsoft.com/office/drawing/2014/main" id="{2C4FE000-085B-48E5-9606-19DEDBB362B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9403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A140E3A-F62D-48E7-8D63-CA32C69E5F1E}"/>
              </a:ext>
            </a:extLst>
          </p:cNvPr>
          <p:cNvSpPr>
            <a:spLocks noGrp="1"/>
          </p:cNvSpPr>
          <p:nvPr>
            <p:ph type="body" sz="quarter" idx="14"/>
          </p:nvPr>
        </p:nvSpPr>
        <p:spPr>
          <a:xfrm>
            <a:off x="434580" y="2711266"/>
            <a:ext cx="4990867" cy="4264353"/>
          </a:xfrm>
        </p:spPr>
        <p:txBody>
          <a:bodyPr>
            <a:noAutofit/>
          </a:bodyPr>
          <a:lstStyle/>
          <a:p>
            <a:r>
              <a:rPr lang="en-US" sz="1800" dirty="0"/>
              <a:t>Provides Context for the work you do in class or new things (terms, job titles, companies, technologies, </a:t>
            </a:r>
            <a:r>
              <a:rPr lang="en-US" sz="1800" dirty="0" err="1"/>
              <a:t>etc</a:t>
            </a:r>
            <a:r>
              <a:rPr lang="en-US" sz="1800" dirty="0"/>
              <a:t>)  you learn about</a:t>
            </a:r>
          </a:p>
          <a:p>
            <a:r>
              <a:rPr lang="en-US" sz="1800" dirty="0"/>
              <a:t>KEYWORDS! </a:t>
            </a:r>
          </a:p>
          <a:p>
            <a:r>
              <a:rPr lang="en-US" sz="1800" dirty="0"/>
              <a:t>Increases your understanding of </a:t>
            </a:r>
            <a:r>
              <a:rPr lang="en-US" sz="1800" b="1" dirty="0">
                <a:solidFill>
                  <a:srgbClr val="881C1C"/>
                </a:solidFill>
              </a:rPr>
              <a:t>career options</a:t>
            </a:r>
            <a:r>
              <a:rPr lang="en-US" sz="1800" dirty="0"/>
              <a:t> (</a:t>
            </a:r>
            <a:r>
              <a:rPr lang="en-US" sz="1800" i="1" dirty="0"/>
              <a:t>where can I go from here?) </a:t>
            </a:r>
            <a:r>
              <a:rPr lang="en-US" sz="1800" dirty="0"/>
              <a:t>and  </a:t>
            </a:r>
            <a:r>
              <a:rPr lang="en-US" sz="1800" b="1" dirty="0">
                <a:solidFill>
                  <a:srgbClr val="881C1C"/>
                </a:solidFill>
              </a:rPr>
              <a:t>career-pathing</a:t>
            </a:r>
            <a:r>
              <a:rPr lang="en-US" sz="1800" dirty="0"/>
              <a:t> (</a:t>
            </a:r>
            <a:r>
              <a:rPr lang="en-US" sz="1800" i="1" dirty="0"/>
              <a:t>entry level  + beyond….) </a:t>
            </a:r>
          </a:p>
        </p:txBody>
      </p:sp>
      <p:sp>
        <p:nvSpPr>
          <p:cNvPr id="11" name="Text Placeholder 10">
            <a:extLst>
              <a:ext uri="{FF2B5EF4-FFF2-40B4-BE49-F238E27FC236}">
                <a16:creationId xmlns:a16="http://schemas.microsoft.com/office/drawing/2014/main" id="{A678B210-76BD-4DED-A76E-546BB6A785D7}"/>
              </a:ext>
            </a:extLst>
          </p:cNvPr>
          <p:cNvSpPr>
            <a:spLocks noGrp="1"/>
          </p:cNvSpPr>
          <p:nvPr>
            <p:ph type="body" sz="quarter" idx="18"/>
          </p:nvPr>
        </p:nvSpPr>
        <p:spPr>
          <a:xfrm>
            <a:off x="4368251" y="2215105"/>
            <a:ext cx="4893735" cy="3736552"/>
          </a:xfrm>
        </p:spPr>
        <p:txBody>
          <a:bodyPr>
            <a:normAutofit/>
          </a:bodyPr>
          <a:lstStyle/>
          <a:p>
            <a:r>
              <a:rPr lang="en-US" sz="1800" dirty="0"/>
              <a:t> </a:t>
            </a:r>
          </a:p>
          <a:p>
            <a:endParaRPr lang="en-US" sz="1800" dirty="0"/>
          </a:p>
          <a:p>
            <a:endParaRPr lang="en-US" sz="1800" dirty="0"/>
          </a:p>
        </p:txBody>
      </p:sp>
      <p:sp>
        <p:nvSpPr>
          <p:cNvPr id="12" name="Text Placeholder 11">
            <a:extLst>
              <a:ext uri="{FF2B5EF4-FFF2-40B4-BE49-F238E27FC236}">
                <a16:creationId xmlns:a16="http://schemas.microsoft.com/office/drawing/2014/main" id="{B59EA9A1-153B-49B4-9BD3-E493A60B5E85}"/>
              </a:ext>
            </a:extLst>
          </p:cNvPr>
          <p:cNvSpPr>
            <a:spLocks noGrp="1"/>
          </p:cNvSpPr>
          <p:nvPr>
            <p:ph type="body" sz="quarter" idx="20"/>
          </p:nvPr>
        </p:nvSpPr>
        <p:spPr>
          <a:xfrm>
            <a:off x="1168047" y="544029"/>
            <a:ext cx="9077167" cy="891155"/>
          </a:xfrm>
        </p:spPr>
        <p:txBody>
          <a:bodyPr>
            <a:normAutofit fontScale="92500" lnSpcReduction="20000"/>
          </a:bodyPr>
          <a:lstStyle/>
          <a:p>
            <a:pPr algn="ctr"/>
            <a:r>
              <a:rPr lang="en-US" dirty="0">
                <a:latin typeface="Bahnschrift SemiBold" panose="020B0502040204020203" pitchFamily="34" charset="0"/>
              </a:rPr>
              <a:t>Wait, what? I thought I was here to earn a degree! </a:t>
            </a:r>
          </a:p>
          <a:p>
            <a:pPr algn="ctr"/>
            <a:r>
              <a:rPr lang="en-US" dirty="0">
                <a:solidFill>
                  <a:schemeClr val="tx1">
                    <a:lumMod val="95000"/>
                    <a:lumOff val="5000"/>
                  </a:schemeClr>
                </a:solidFill>
                <a:latin typeface="Bahnschrift SemiBold" panose="020B0502040204020203" pitchFamily="34" charset="0"/>
              </a:rPr>
              <a:t> </a:t>
            </a:r>
          </a:p>
          <a:p>
            <a:pPr algn="ctr"/>
            <a:endParaRPr lang="en-US" dirty="0">
              <a:latin typeface="Bahnschrift SemiBold" panose="020B0502040204020203" pitchFamily="34" charset="0"/>
            </a:endParaRPr>
          </a:p>
          <a:p>
            <a:pPr algn="ctr"/>
            <a:endParaRPr lang="en-US" dirty="0">
              <a:latin typeface="Bahnschrift SemiBold" panose="020B0502040204020203" pitchFamily="34" charset="0"/>
            </a:endParaRPr>
          </a:p>
        </p:txBody>
      </p:sp>
      <p:sp>
        <p:nvSpPr>
          <p:cNvPr id="13" name="Text Placeholder 8">
            <a:extLst>
              <a:ext uri="{FF2B5EF4-FFF2-40B4-BE49-F238E27FC236}">
                <a16:creationId xmlns:a16="http://schemas.microsoft.com/office/drawing/2014/main" id="{F66A6CF5-49CB-4323-97AE-288442C478F8}"/>
              </a:ext>
            </a:extLst>
          </p:cNvPr>
          <p:cNvSpPr txBox="1">
            <a:spLocks/>
          </p:cNvSpPr>
          <p:nvPr/>
        </p:nvSpPr>
        <p:spPr>
          <a:xfrm>
            <a:off x="5901317" y="2609729"/>
            <a:ext cx="4990867" cy="4264353"/>
          </a:xfrm>
          <a:prstGeom prst="rect">
            <a:avLst/>
          </a:prstGeom>
        </p:spPr>
        <p:txBody>
          <a:bodyPr>
            <a:noAutofit/>
          </a:bodyPr>
          <a:lstStyle>
            <a:lvl1pPr marL="342900" indent="-342900" algn="l" defTabSz="914400" rtl="0" eaLnBrk="1" latinLnBrk="0" hangingPunct="1">
              <a:lnSpc>
                <a:spcPct val="150000"/>
              </a:lnSpc>
              <a:spcBef>
                <a:spcPts val="1000"/>
              </a:spcBef>
              <a:buFont typeface="+mj-lt"/>
              <a:buAutoNum type="arabicPeriod"/>
              <a:defRPr sz="1200" b="0" i="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startAt="4"/>
            </a:pPr>
            <a:r>
              <a:rPr lang="en-US" sz="1800" dirty="0"/>
              <a:t>Takes your career coaching conversations to the NEXT LEVEL</a:t>
            </a:r>
          </a:p>
          <a:p>
            <a:pPr>
              <a:buAutoNum type="arabicPeriod" startAt="4"/>
            </a:pPr>
            <a:r>
              <a:rPr lang="en-US" sz="1800" dirty="0"/>
              <a:t>Encourages networking and informational interviewing</a:t>
            </a:r>
          </a:p>
          <a:p>
            <a:pPr>
              <a:buAutoNum type="arabicPeriod" startAt="4"/>
            </a:pPr>
            <a:r>
              <a:rPr lang="en-US" sz="1800" dirty="0"/>
              <a:t>Starts to build the foundation for strong recruiting success </a:t>
            </a:r>
            <a:r>
              <a:rPr lang="en-US" sz="1800" i="1" dirty="0"/>
              <a:t> AND </a:t>
            </a:r>
            <a:r>
              <a:rPr lang="en-US" sz="1800" dirty="0"/>
              <a:t>avoids the last minute prep! </a:t>
            </a:r>
          </a:p>
          <a:p>
            <a:pPr>
              <a:buAutoNum type="arabicPeriod" startAt="4"/>
            </a:pPr>
            <a:endParaRPr lang="en-US" sz="1800" dirty="0"/>
          </a:p>
          <a:p>
            <a:pPr>
              <a:buAutoNum type="arabicPeriod" startAt="4"/>
            </a:pPr>
            <a:endParaRPr lang="en-US" sz="1800" dirty="0"/>
          </a:p>
          <a:p>
            <a:pPr marL="0" indent="0">
              <a:buNone/>
            </a:pPr>
            <a:endParaRPr lang="en-US" sz="1800" dirty="0"/>
          </a:p>
        </p:txBody>
      </p:sp>
      <p:sp>
        <p:nvSpPr>
          <p:cNvPr id="14" name="Text Placeholder 11">
            <a:extLst>
              <a:ext uri="{FF2B5EF4-FFF2-40B4-BE49-F238E27FC236}">
                <a16:creationId xmlns:a16="http://schemas.microsoft.com/office/drawing/2014/main" id="{5F93E887-61AD-4A13-8ABC-1CDAA76951EF}"/>
              </a:ext>
            </a:extLst>
          </p:cNvPr>
          <p:cNvSpPr txBox="1">
            <a:spLocks/>
          </p:cNvSpPr>
          <p:nvPr/>
        </p:nvSpPr>
        <p:spPr>
          <a:xfrm>
            <a:off x="0" y="1521973"/>
            <a:ext cx="11159613" cy="108775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881C1C"/>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Bahnschrift SemiBold" panose="020B0502040204020203" pitchFamily="34" charset="0"/>
              </a:rPr>
              <a:t> </a:t>
            </a:r>
            <a:r>
              <a:rPr lang="en-US" dirty="0">
                <a:solidFill>
                  <a:schemeClr val="tx1">
                    <a:lumMod val="95000"/>
                    <a:lumOff val="5000"/>
                  </a:schemeClr>
                </a:solidFill>
                <a:latin typeface="Bahnschrift SemiBold" panose="020B0502040204020203" pitchFamily="34" charset="0"/>
              </a:rPr>
              <a:t>6 reasons WHY Career Research</a:t>
            </a:r>
            <a:endParaRPr lang="en-US" i="1" dirty="0">
              <a:solidFill>
                <a:schemeClr val="tx1">
                  <a:lumMod val="95000"/>
                  <a:lumOff val="5000"/>
                </a:schemeClr>
              </a:solidFill>
              <a:latin typeface="Bahnschrift SemiBold" panose="020B0502040204020203" pitchFamily="34" charset="0"/>
            </a:endParaRPr>
          </a:p>
          <a:p>
            <a:pPr algn="ctr"/>
            <a:r>
              <a:rPr lang="en-US" dirty="0">
                <a:solidFill>
                  <a:schemeClr val="tx1">
                    <a:lumMod val="95000"/>
                    <a:lumOff val="5000"/>
                  </a:schemeClr>
                </a:solidFill>
                <a:latin typeface="Bahnschrift SemiBold" panose="020B0502040204020203" pitchFamily="34" charset="0"/>
              </a:rPr>
              <a:t> </a:t>
            </a:r>
          </a:p>
          <a:p>
            <a:pPr algn="ctr"/>
            <a:endParaRPr lang="en-US" dirty="0">
              <a:latin typeface="Bahnschrift SemiBold" panose="020B0502040204020203" pitchFamily="34" charset="0"/>
            </a:endParaRPr>
          </a:p>
          <a:p>
            <a:pPr algn="ctr"/>
            <a:endParaRPr lang="en-US" dirty="0">
              <a:latin typeface="Bahnschrift SemiBold" panose="020B0502040204020203" pitchFamily="34" charset="0"/>
            </a:endParaRPr>
          </a:p>
        </p:txBody>
      </p:sp>
    </p:spTree>
    <p:extLst>
      <p:ext uri="{BB962C8B-B14F-4D97-AF65-F5344CB8AC3E}">
        <p14:creationId xmlns:p14="http://schemas.microsoft.com/office/powerpoint/2010/main" val="309145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690D63-DE30-4B7F-9056-D458CD1C1DA7}"/>
              </a:ext>
            </a:extLst>
          </p:cNvPr>
          <p:cNvSpPr>
            <a:spLocks noGrp="1"/>
          </p:cNvSpPr>
          <p:nvPr>
            <p:ph type="body" sz="quarter" idx="14"/>
          </p:nvPr>
        </p:nvSpPr>
        <p:spPr>
          <a:xfrm>
            <a:off x="388573" y="2100785"/>
            <a:ext cx="3993890" cy="3736552"/>
          </a:xfrm>
        </p:spPr>
        <p:txBody>
          <a:bodyPr>
            <a:noAutofit/>
          </a:bodyPr>
          <a:lstStyle/>
          <a:p>
            <a:r>
              <a:rPr lang="en-US" sz="2000" dirty="0"/>
              <a:t>Google it!</a:t>
            </a:r>
          </a:p>
          <a:p>
            <a:r>
              <a:rPr lang="en-US" sz="2000" dirty="0"/>
              <a:t>Read Investopedia Definition</a:t>
            </a:r>
          </a:p>
          <a:p>
            <a:r>
              <a:rPr lang="en-US" sz="2000" dirty="0"/>
              <a:t>Check out the Job Description (The Balance Careers)</a:t>
            </a:r>
          </a:p>
          <a:p>
            <a:r>
              <a:rPr lang="en-US" sz="2000" dirty="0"/>
              <a:t>Think….???? Where else can I look?</a:t>
            </a:r>
          </a:p>
          <a:p>
            <a:r>
              <a:rPr lang="en-US" sz="2000" dirty="0"/>
              <a:t>Of course! </a:t>
            </a:r>
            <a:r>
              <a:rPr lang="en-US" sz="2000" b="1" i="1" dirty="0">
                <a:solidFill>
                  <a:schemeClr val="accent1">
                    <a:lumMod val="75000"/>
                  </a:schemeClr>
                </a:solidFill>
              </a:rPr>
              <a:t>LINKEDIN! </a:t>
            </a:r>
          </a:p>
        </p:txBody>
      </p:sp>
      <p:sp>
        <p:nvSpPr>
          <p:cNvPr id="5" name="Text Placeholder 4">
            <a:extLst>
              <a:ext uri="{FF2B5EF4-FFF2-40B4-BE49-F238E27FC236}">
                <a16:creationId xmlns:a16="http://schemas.microsoft.com/office/drawing/2014/main" id="{0CC65169-5E8D-4A59-A74A-EDA6D7F99F8F}"/>
              </a:ext>
            </a:extLst>
          </p:cNvPr>
          <p:cNvSpPr>
            <a:spLocks noGrp="1"/>
          </p:cNvSpPr>
          <p:nvPr>
            <p:ph type="body" sz="quarter" idx="13"/>
          </p:nvPr>
        </p:nvSpPr>
        <p:spPr>
          <a:xfrm>
            <a:off x="1625298" y="1258650"/>
            <a:ext cx="8180386" cy="471714"/>
          </a:xfrm>
        </p:spPr>
        <p:txBody>
          <a:bodyPr/>
          <a:lstStyle/>
          <a:p>
            <a:pPr algn="ctr"/>
            <a:r>
              <a:rPr lang="en-US" sz="1800" b="1" dirty="0"/>
              <a:t> POSSIBLE RESEARCH STRATEGY</a:t>
            </a:r>
          </a:p>
        </p:txBody>
      </p:sp>
      <p:sp>
        <p:nvSpPr>
          <p:cNvPr id="6" name="Text Placeholder 5">
            <a:extLst>
              <a:ext uri="{FF2B5EF4-FFF2-40B4-BE49-F238E27FC236}">
                <a16:creationId xmlns:a16="http://schemas.microsoft.com/office/drawing/2014/main" id="{5BFD58F9-2F28-406F-BD63-6B81516B22B8}"/>
              </a:ext>
            </a:extLst>
          </p:cNvPr>
          <p:cNvSpPr>
            <a:spLocks noGrp="1"/>
          </p:cNvSpPr>
          <p:nvPr>
            <p:ph type="body" sz="quarter" idx="20"/>
          </p:nvPr>
        </p:nvSpPr>
        <p:spPr>
          <a:xfrm>
            <a:off x="509283" y="162831"/>
            <a:ext cx="10640497" cy="1066736"/>
          </a:xfrm>
        </p:spPr>
        <p:txBody>
          <a:bodyPr>
            <a:normAutofit/>
          </a:bodyPr>
          <a:lstStyle/>
          <a:p>
            <a:pPr algn="ctr"/>
            <a:r>
              <a:rPr lang="en-US" i="1" dirty="0"/>
              <a:t>EX</a:t>
            </a:r>
            <a:r>
              <a:rPr lang="en-US" dirty="0"/>
              <a:t>: I just read about a position called </a:t>
            </a:r>
            <a:r>
              <a:rPr lang="en-US" dirty="0">
                <a:solidFill>
                  <a:schemeClr val="tx1"/>
                </a:solidFill>
              </a:rPr>
              <a:t>“</a:t>
            </a:r>
            <a:r>
              <a:rPr lang="en-US" i="1" dirty="0">
                <a:solidFill>
                  <a:schemeClr val="tx1"/>
                </a:solidFill>
              </a:rPr>
              <a:t>Compliance Officer</a:t>
            </a:r>
            <a:r>
              <a:rPr lang="en-US" dirty="0">
                <a:solidFill>
                  <a:schemeClr val="tx1"/>
                </a:solidFill>
              </a:rPr>
              <a:t>”</a:t>
            </a:r>
            <a:r>
              <a:rPr lang="en-US" dirty="0"/>
              <a:t>…what’s that?</a:t>
            </a:r>
          </a:p>
        </p:txBody>
      </p:sp>
      <p:sp>
        <p:nvSpPr>
          <p:cNvPr id="9" name="Text Placeholder 2">
            <a:extLst>
              <a:ext uri="{FF2B5EF4-FFF2-40B4-BE49-F238E27FC236}">
                <a16:creationId xmlns:a16="http://schemas.microsoft.com/office/drawing/2014/main" id="{05E17E48-9E06-4C05-A232-03CB4A27750A}"/>
              </a:ext>
            </a:extLst>
          </p:cNvPr>
          <p:cNvSpPr txBox="1">
            <a:spLocks/>
          </p:cNvSpPr>
          <p:nvPr/>
        </p:nvSpPr>
        <p:spPr>
          <a:xfrm>
            <a:off x="5351671" y="2310818"/>
            <a:ext cx="5119684" cy="4001492"/>
          </a:xfrm>
          <a:prstGeom prst="rect">
            <a:avLst/>
          </a:prstGeom>
        </p:spPr>
        <p:txBody>
          <a:bodyPr>
            <a:noAutofit/>
          </a:bodyPr>
          <a:lstStyle>
            <a:lvl1pPr marL="342900" indent="-342900" algn="l" defTabSz="914400" rtl="0" eaLnBrk="1" latinLnBrk="0" hangingPunct="1">
              <a:lnSpc>
                <a:spcPct val="150000"/>
              </a:lnSpc>
              <a:spcBef>
                <a:spcPts val="1000"/>
              </a:spcBef>
              <a:buFont typeface="+mj-lt"/>
              <a:buAutoNum type="arabicPeriod"/>
              <a:defRPr sz="1200" b="0" i="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i="1" dirty="0">
              <a:solidFill>
                <a:schemeClr val="accent1">
                  <a:lumMod val="75000"/>
                </a:schemeClr>
              </a:solidFill>
            </a:endParaRPr>
          </a:p>
        </p:txBody>
      </p:sp>
      <p:sp>
        <p:nvSpPr>
          <p:cNvPr id="10" name="Text Placeholder 2">
            <a:extLst>
              <a:ext uri="{FF2B5EF4-FFF2-40B4-BE49-F238E27FC236}">
                <a16:creationId xmlns:a16="http://schemas.microsoft.com/office/drawing/2014/main" id="{CB6EF3F1-E133-4C97-951B-ADF3F39BCE25}"/>
              </a:ext>
            </a:extLst>
          </p:cNvPr>
          <p:cNvSpPr txBox="1">
            <a:spLocks/>
          </p:cNvSpPr>
          <p:nvPr/>
        </p:nvSpPr>
        <p:spPr>
          <a:xfrm>
            <a:off x="5204188" y="2575758"/>
            <a:ext cx="3993890" cy="3736552"/>
          </a:xfrm>
          <a:prstGeom prst="rect">
            <a:avLst/>
          </a:prstGeom>
        </p:spPr>
        <p:txBody>
          <a:bodyPr>
            <a:noAutofit/>
          </a:bodyPr>
          <a:lstStyle>
            <a:lvl1pPr marL="342900" indent="-342900" algn="l" defTabSz="914400" rtl="0" eaLnBrk="1" latinLnBrk="0" hangingPunct="1">
              <a:lnSpc>
                <a:spcPct val="150000"/>
              </a:lnSpc>
              <a:spcBef>
                <a:spcPts val="1000"/>
              </a:spcBef>
              <a:buFont typeface="+mj-lt"/>
              <a:buAutoNum type="arabicPeriod"/>
              <a:defRPr sz="1200" b="0" i="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i="1" dirty="0">
              <a:solidFill>
                <a:schemeClr val="accent1">
                  <a:lumMod val="75000"/>
                </a:schemeClr>
              </a:solidFill>
            </a:endParaRPr>
          </a:p>
        </p:txBody>
      </p:sp>
      <p:sp>
        <p:nvSpPr>
          <p:cNvPr id="11" name="Rectangle 10">
            <a:extLst>
              <a:ext uri="{FF2B5EF4-FFF2-40B4-BE49-F238E27FC236}">
                <a16:creationId xmlns:a16="http://schemas.microsoft.com/office/drawing/2014/main" id="{9B685BCF-1D53-45ED-AB9A-081FB8086FDE}"/>
              </a:ext>
            </a:extLst>
          </p:cNvPr>
          <p:cNvSpPr/>
          <p:nvPr/>
        </p:nvSpPr>
        <p:spPr>
          <a:xfrm>
            <a:off x="4637371" y="1760199"/>
            <a:ext cx="6096000" cy="4560223"/>
          </a:xfrm>
          <a:prstGeom prst="rect">
            <a:avLst/>
          </a:prstGeom>
          <a:ln w="3175">
            <a:solidFill>
              <a:schemeClr val="tx1"/>
            </a:solidFill>
          </a:ln>
        </p:spPr>
        <p:txBody>
          <a:bodyPr>
            <a:spAutoFit/>
          </a:bodyPr>
          <a:lstStyle/>
          <a:p>
            <a:pPr algn="ctr">
              <a:lnSpc>
                <a:spcPct val="150000"/>
              </a:lnSpc>
              <a:spcBef>
                <a:spcPts val="1000"/>
              </a:spcBef>
            </a:pPr>
            <a:r>
              <a:rPr lang="en-US" sz="2000" b="1" dirty="0">
                <a:solidFill>
                  <a:srgbClr val="2F5597"/>
                </a:solidFill>
                <a:latin typeface="Arial" panose="020B0604020202020204" pitchFamily="34" charset="0"/>
                <a:ea typeface="Times New Roman" panose="02020603050405020304" pitchFamily="18" charset="0"/>
              </a:rPr>
              <a:t>In LinkedIn</a:t>
            </a:r>
            <a:endParaRPr lang="en-US" sz="2000" dirty="0">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tabLst>
                <a:tab pos="457200" algn="l"/>
              </a:tabLst>
            </a:pPr>
            <a:r>
              <a:rPr lang="en-US" sz="2000" dirty="0">
                <a:solidFill>
                  <a:srgbClr val="000000"/>
                </a:solidFill>
                <a:latin typeface="Arial" panose="020B0604020202020204" pitchFamily="34" charset="0"/>
                <a:ea typeface="Times New Roman" panose="02020603050405020304" pitchFamily="18" charset="0"/>
              </a:rPr>
              <a:t>1. Search “Compliance Officer” in search bar, check out what you find</a:t>
            </a:r>
            <a:endParaRPr lang="en-US" sz="2000" dirty="0">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tabLst>
                <a:tab pos="457200" algn="l"/>
              </a:tabLst>
            </a:pPr>
            <a:r>
              <a:rPr lang="en-US" sz="2000" dirty="0">
                <a:solidFill>
                  <a:srgbClr val="000000"/>
                </a:solidFill>
                <a:latin typeface="Arial" panose="020B0604020202020204" pitchFamily="34" charset="0"/>
                <a:ea typeface="Times New Roman" panose="02020603050405020304" pitchFamily="18" charset="0"/>
              </a:rPr>
              <a:t>2. Look for Isenberg Alums with this title</a:t>
            </a:r>
            <a:endParaRPr lang="en-US" sz="2000" dirty="0">
              <a:latin typeface="Times New Roman" panose="02020603050405020304" pitchFamily="18" charset="0"/>
              <a:ea typeface="Times New Roman" panose="02020603050405020304" pitchFamily="18" charset="0"/>
            </a:endParaRPr>
          </a:p>
          <a:p>
            <a:pPr>
              <a:lnSpc>
                <a:spcPct val="150000"/>
              </a:lnSpc>
              <a:spcBef>
                <a:spcPts val="1000"/>
              </a:spcBef>
            </a:pPr>
            <a:r>
              <a:rPr lang="en-US" sz="2000" dirty="0">
                <a:solidFill>
                  <a:srgbClr val="000000"/>
                </a:solidFill>
                <a:latin typeface="Arial" panose="020B0604020202020204" pitchFamily="34" charset="0"/>
                <a:ea typeface="Times New Roman" panose="02020603050405020304" pitchFamily="18" charset="0"/>
              </a:rPr>
              <a:t>3. Find anyone you’d like to connect with for an  informational interview?</a:t>
            </a:r>
            <a:endParaRPr lang="en-US" sz="2000" dirty="0">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tabLst>
                <a:tab pos="457200" algn="l"/>
              </a:tabLst>
            </a:pPr>
            <a:r>
              <a:rPr lang="en-US" sz="2000" dirty="0">
                <a:solidFill>
                  <a:srgbClr val="000000"/>
                </a:solidFill>
                <a:latin typeface="Arial" panose="020B0604020202020204" pitchFamily="34" charset="0"/>
                <a:ea typeface="Times New Roman" panose="02020603050405020304" pitchFamily="18" charset="0"/>
              </a:rPr>
              <a:t>4. Search in “Jobs” for “Compliance Officer”</a:t>
            </a:r>
            <a:endParaRPr lang="en-US" sz="2000" dirty="0">
              <a:latin typeface="Times New Roman" panose="02020603050405020304" pitchFamily="18" charset="0"/>
              <a:ea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are the qualifications?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is the required experience?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are the KEYWORDS associated with skills, certifications, education?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15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6A66F6-52AD-46E6-A5A8-384AD02DEB68}"/>
              </a:ext>
            </a:extLst>
          </p:cNvPr>
          <p:cNvSpPr>
            <a:spLocks noGrp="1"/>
          </p:cNvSpPr>
          <p:nvPr>
            <p:ph type="body" sz="quarter" idx="11"/>
          </p:nvPr>
        </p:nvSpPr>
        <p:spPr>
          <a:xfrm>
            <a:off x="494575" y="270932"/>
            <a:ext cx="10665038" cy="5122754"/>
          </a:xfrm>
        </p:spPr>
        <p:txBody>
          <a:bodyPr>
            <a:normAutofit/>
          </a:bodyPr>
          <a:lstStyle/>
          <a:p>
            <a:pPr algn="ctr"/>
            <a:r>
              <a:rPr lang="en-US" sz="3600" dirty="0">
                <a:latin typeface="Bahnschrift SemiBold" panose="020B0502040204020203" pitchFamily="34" charset="0"/>
              </a:rPr>
              <a:t>What we’ll cover</a:t>
            </a:r>
          </a:p>
          <a:p>
            <a:pPr algn="ctr"/>
            <a:endParaRPr lang="en-US" sz="3600" dirty="0">
              <a:latin typeface="Bahnschrift SemiBold" panose="020B0502040204020203" pitchFamily="34" charset="0"/>
            </a:endParaRPr>
          </a:p>
          <a:p>
            <a:pPr marL="571500" indent="-571500">
              <a:buFont typeface="Arial" panose="020B0604020202020204" pitchFamily="34" charset="0"/>
              <a:buChar char="•"/>
            </a:pPr>
            <a:r>
              <a:rPr lang="en-US" sz="3600" dirty="0">
                <a:latin typeface="+mn-lt"/>
              </a:rPr>
              <a:t>On Campus Recruiting (OCR)</a:t>
            </a:r>
          </a:p>
          <a:p>
            <a:pPr marL="571500" indent="-571500">
              <a:buFont typeface="Arial" panose="020B0604020202020204" pitchFamily="34" charset="0"/>
              <a:buChar char="•"/>
            </a:pPr>
            <a:r>
              <a:rPr lang="en-US" sz="3600" dirty="0">
                <a:solidFill>
                  <a:srgbClr val="63666A"/>
                </a:solidFill>
                <a:latin typeface="+mn-lt"/>
              </a:rPr>
              <a:t>CPD Plan (in brief)…more in the Q&amp;A Cafe</a:t>
            </a:r>
          </a:p>
          <a:p>
            <a:pPr marL="571500" indent="-571500">
              <a:buFont typeface="Arial" panose="020B0604020202020204" pitchFamily="34" charset="0"/>
              <a:buChar char="•"/>
            </a:pPr>
            <a:r>
              <a:rPr lang="en-US" sz="3600" dirty="0">
                <a:latin typeface="+mn-lt"/>
              </a:rPr>
              <a:t>Strategies for researching careers, job postings, requirements, salary information</a:t>
            </a:r>
          </a:p>
          <a:p>
            <a:pPr marL="571500" indent="-571500">
              <a:buFont typeface="Arial" panose="020B0604020202020204" pitchFamily="34" charset="0"/>
              <a:buChar char="•"/>
            </a:pPr>
            <a:r>
              <a:rPr lang="en-US" sz="3600" dirty="0">
                <a:solidFill>
                  <a:srgbClr val="63666A"/>
                </a:solidFill>
                <a:latin typeface="+mn-lt"/>
              </a:rPr>
              <a:t>Resources for career and industry research</a:t>
            </a:r>
          </a:p>
          <a:p>
            <a:pPr marL="571500" indent="-571500">
              <a:buFont typeface="Arial" panose="020B0604020202020204" pitchFamily="34" charset="0"/>
              <a:buChar char="•"/>
            </a:pPr>
            <a:endParaRPr lang="en-US" sz="3600" dirty="0">
              <a:latin typeface="Bahnschrift Light" panose="020B0502040204020203" pitchFamily="34" charset="0"/>
            </a:endParaRPr>
          </a:p>
          <a:p>
            <a:pPr marL="571500" indent="-571500">
              <a:buFont typeface="Arial" panose="020B0604020202020204" pitchFamily="34" charset="0"/>
              <a:buChar char="•"/>
            </a:pPr>
            <a:endParaRPr lang="en-US" sz="3600" dirty="0">
              <a:latin typeface="Bahnschrift SemiBold" panose="020B0502040204020203" pitchFamily="34" charset="0"/>
            </a:endParaRPr>
          </a:p>
          <a:p>
            <a:pPr marL="571500" indent="-571500">
              <a:buFont typeface="Arial" panose="020B0604020202020204" pitchFamily="34" charset="0"/>
              <a:buChar char="•"/>
            </a:pPr>
            <a:endParaRPr lang="en-US" sz="3600" dirty="0">
              <a:latin typeface="Bahnschrift SemiBold" panose="020B0502040204020203" pitchFamily="34" charset="0"/>
            </a:endParaRPr>
          </a:p>
          <a:p>
            <a:pPr marL="571500" indent="-571500">
              <a:buFont typeface="Arial" panose="020B0604020202020204" pitchFamily="34" charset="0"/>
              <a:buChar char="•"/>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291231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043C28-0E91-40BE-83EF-4DD335601877}"/>
              </a:ext>
            </a:extLst>
          </p:cNvPr>
          <p:cNvSpPr>
            <a:spLocks noGrp="1"/>
          </p:cNvSpPr>
          <p:nvPr>
            <p:ph type="body" sz="quarter" idx="13"/>
          </p:nvPr>
        </p:nvSpPr>
        <p:spPr>
          <a:xfrm>
            <a:off x="509285" y="790286"/>
            <a:ext cx="7334725" cy="619304"/>
          </a:xfrm>
        </p:spPr>
        <p:txBody>
          <a:bodyPr>
            <a:normAutofit fontScale="92500"/>
          </a:bodyPr>
          <a:lstStyle/>
          <a:p>
            <a:r>
              <a:rPr lang="en-US" dirty="0">
                <a:latin typeface="Bahnschrift SemiBold" panose="020B0502040204020203" pitchFamily="34" charset="0"/>
              </a:rPr>
              <a:t>OCR = “Right In Front of You” Opportunity</a:t>
            </a:r>
          </a:p>
        </p:txBody>
      </p:sp>
      <p:sp>
        <p:nvSpPr>
          <p:cNvPr id="8" name="Text Placeholder 7">
            <a:extLst>
              <a:ext uri="{FF2B5EF4-FFF2-40B4-BE49-F238E27FC236}">
                <a16:creationId xmlns:a16="http://schemas.microsoft.com/office/drawing/2014/main" id="{A5E273D0-6CE2-4C2C-9CF5-849D43AAE2DA}"/>
              </a:ext>
            </a:extLst>
          </p:cNvPr>
          <p:cNvSpPr>
            <a:spLocks noGrp="1"/>
          </p:cNvSpPr>
          <p:nvPr>
            <p:ph type="body" sz="quarter" idx="18"/>
          </p:nvPr>
        </p:nvSpPr>
        <p:spPr>
          <a:xfrm>
            <a:off x="1170296" y="1412876"/>
            <a:ext cx="6012701" cy="4492301"/>
          </a:xfrm>
        </p:spPr>
        <p:txBody>
          <a:bodyPr>
            <a:normAutofit lnSpcReduction="10000"/>
          </a:bodyPr>
          <a:lstStyle/>
          <a:p>
            <a:pPr marL="0" indent="0">
              <a:buNone/>
            </a:pPr>
            <a:r>
              <a:rPr lang="en-US" sz="2000" b="1" dirty="0"/>
              <a:t>On</a:t>
            </a:r>
            <a:r>
              <a:rPr lang="en-US" sz="2000" dirty="0"/>
              <a:t>-</a:t>
            </a:r>
            <a:r>
              <a:rPr lang="en-US" sz="2000" b="1" dirty="0"/>
              <a:t>Campus Recruiting</a:t>
            </a:r>
            <a:r>
              <a:rPr lang="en-US" sz="2000" dirty="0"/>
              <a:t> (OCR) is a </a:t>
            </a:r>
            <a:r>
              <a:rPr lang="en-US" sz="2000" b="1" dirty="0"/>
              <a:t>recruiting</a:t>
            </a:r>
            <a:r>
              <a:rPr lang="en-US" sz="2000" dirty="0"/>
              <a:t> method used by employers seeking to hire interns and entry-level employees from some of the brightest and most talented </a:t>
            </a:r>
            <a:r>
              <a:rPr lang="en-US" sz="2000" b="1" dirty="0"/>
              <a:t>college</a:t>
            </a:r>
            <a:r>
              <a:rPr lang="en-US" sz="2000" dirty="0"/>
              <a:t> students. </a:t>
            </a:r>
          </a:p>
          <a:p>
            <a:pPr marL="0" indent="0">
              <a:buNone/>
            </a:pPr>
            <a:r>
              <a:rPr lang="en-US" sz="2000" dirty="0"/>
              <a:t>Each year, employers </a:t>
            </a:r>
            <a:r>
              <a:rPr lang="en-US" sz="2000" b="1" dirty="0"/>
              <a:t>recruit</a:t>
            </a:r>
            <a:r>
              <a:rPr lang="en-US" sz="2000" dirty="0"/>
              <a:t> on </a:t>
            </a:r>
            <a:r>
              <a:rPr lang="en-US" sz="2000" b="1" dirty="0"/>
              <a:t>campus</a:t>
            </a:r>
            <a:r>
              <a:rPr lang="en-US" sz="2000" dirty="0"/>
              <a:t> through: </a:t>
            </a:r>
            <a:r>
              <a:rPr lang="en-US" sz="2000" b="1" dirty="0"/>
              <a:t>On</a:t>
            </a:r>
            <a:r>
              <a:rPr lang="en-US" sz="2000" dirty="0"/>
              <a:t>-</a:t>
            </a:r>
            <a:r>
              <a:rPr lang="en-US" sz="2000" b="1" dirty="0"/>
              <a:t>campus recruiting,</a:t>
            </a:r>
            <a:r>
              <a:rPr lang="en-US" sz="2000" dirty="0"/>
              <a:t> </a:t>
            </a:r>
            <a:r>
              <a:rPr lang="en-US" sz="2000" b="1" dirty="0"/>
              <a:t>Career fairs</a:t>
            </a:r>
            <a:r>
              <a:rPr lang="en-US" sz="2000" dirty="0"/>
              <a:t> and </a:t>
            </a:r>
            <a:r>
              <a:rPr lang="en-US" sz="2000" b="1" dirty="0"/>
              <a:t>networking events</a:t>
            </a:r>
            <a:r>
              <a:rPr lang="en-US" sz="2000" dirty="0"/>
              <a:t>.</a:t>
            </a:r>
          </a:p>
          <a:p>
            <a:pPr marL="0" indent="0">
              <a:buNone/>
            </a:pPr>
            <a:r>
              <a:rPr lang="en-US" sz="2000" dirty="0"/>
              <a:t>It’s the </a:t>
            </a:r>
            <a:r>
              <a:rPr lang="en-US" sz="2000" b="1" dirty="0"/>
              <a:t>ONLY </a:t>
            </a:r>
            <a:r>
              <a:rPr lang="en-US" sz="2000" dirty="0"/>
              <a:t>time in your life when employers are coming to a location seeking YOU specifically!</a:t>
            </a:r>
          </a:p>
        </p:txBody>
      </p:sp>
      <p:sp>
        <p:nvSpPr>
          <p:cNvPr id="5" name="Text Placeholder 4">
            <a:extLst>
              <a:ext uri="{FF2B5EF4-FFF2-40B4-BE49-F238E27FC236}">
                <a16:creationId xmlns:a16="http://schemas.microsoft.com/office/drawing/2014/main" id="{C4F689D4-5A06-49CC-A877-F468344164D0}"/>
              </a:ext>
            </a:extLst>
          </p:cNvPr>
          <p:cNvSpPr>
            <a:spLocks noGrp="1"/>
          </p:cNvSpPr>
          <p:nvPr>
            <p:ph type="body" sz="quarter" idx="10"/>
          </p:nvPr>
        </p:nvSpPr>
        <p:spPr>
          <a:xfrm>
            <a:off x="9099933" y="6396383"/>
            <a:ext cx="2582053" cy="233017"/>
          </a:xfrm>
        </p:spPr>
        <p:txBody>
          <a:bodyPr/>
          <a:lstStyle/>
          <a:p>
            <a:r>
              <a:rPr lang="en-US" dirty="0"/>
              <a:t>Understanding On-Campus Recruiting (OCR)</a:t>
            </a:r>
          </a:p>
          <a:p>
            <a:endParaRPr lang="en-US" dirty="0"/>
          </a:p>
        </p:txBody>
      </p:sp>
      <p:pic>
        <p:nvPicPr>
          <p:cNvPr id="9"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D824213-558C-4414-A685-43FDE4C89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a:extLst>
              <a:ext uri="{FF2B5EF4-FFF2-40B4-BE49-F238E27FC236}">
                <a16:creationId xmlns:a16="http://schemas.microsoft.com/office/drawing/2014/main" id="{15B0CC5F-C390-42FD-A978-F7F45AA877B3}"/>
              </a:ext>
            </a:extLst>
          </p:cNvPr>
          <p:cNvPicPr>
            <a:picLocks noGrp="1" noChangeAspect="1"/>
          </p:cNvPicPr>
          <p:nvPr>
            <p:ph type="pic" sz="quarter" idx="20"/>
          </p:nvPr>
        </p:nvPicPr>
        <p:blipFill>
          <a:blip r:embed="rId4"/>
          <a:srcRect t="1917" b="1917"/>
          <a:stretch>
            <a:fillRect/>
          </a:stretch>
        </p:blipFill>
        <p:spPr>
          <a:xfrm>
            <a:off x="7554913" y="1943100"/>
            <a:ext cx="4083050" cy="2971800"/>
          </a:xfrm>
          <a:prstGeom prst="rect">
            <a:avLst/>
          </a:prstGeom>
        </p:spPr>
      </p:pic>
    </p:spTree>
    <p:extLst>
      <p:ext uri="{BB962C8B-B14F-4D97-AF65-F5344CB8AC3E}">
        <p14:creationId xmlns:p14="http://schemas.microsoft.com/office/powerpoint/2010/main" val="256173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76F6D1-109A-4D00-B44E-050CE14AAADF}"/>
              </a:ext>
            </a:extLst>
          </p:cNvPr>
          <p:cNvSpPr>
            <a:spLocks noGrp="1"/>
          </p:cNvSpPr>
          <p:nvPr>
            <p:ph type="body" sz="quarter" idx="11"/>
          </p:nvPr>
        </p:nvSpPr>
        <p:spPr>
          <a:xfrm>
            <a:off x="369542" y="222604"/>
            <a:ext cx="8282845" cy="535247"/>
          </a:xfrm>
        </p:spPr>
        <p:txBody>
          <a:bodyPr>
            <a:normAutofit fontScale="85000" lnSpcReduction="20000"/>
          </a:bodyPr>
          <a:lstStyle/>
          <a:p>
            <a:r>
              <a:rPr lang="en-US" dirty="0">
                <a:latin typeface="Bahnschrift" panose="020B0502040204020203" pitchFamily="34" charset="0"/>
              </a:rPr>
              <a:t> SEPTEMBER = LOTS of </a:t>
            </a:r>
            <a:r>
              <a:rPr lang="en-US" dirty="0" err="1">
                <a:latin typeface="Bahnschrift" panose="020B0502040204020203" pitchFamily="34" charset="0"/>
              </a:rPr>
              <a:t>Activites</a:t>
            </a:r>
            <a:r>
              <a:rPr lang="en-US" dirty="0">
                <a:latin typeface="Bahnschrift" panose="020B0502040204020203" pitchFamily="34" charset="0"/>
              </a:rPr>
              <a:t>! </a:t>
            </a:r>
          </a:p>
        </p:txBody>
      </p:sp>
      <p:sp>
        <p:nvSpPr>
          <p:cNvPr id="7" name="Text Placeholder 6">
            <a:extLst>
              <a:ext uri="{FF2B5EF4-FFF2-40B4-BE49-F238E27FC236}">
                <a16:creationId xmlns:a16="http://schemas.microsoft.com/office/drawing/2014/main" id="{7B5590B9-A118-4F57-829B-2C9026F08067}"/>
              </a:ext>
            </a:extLst>
          </p:cNvPr>
          <p:cNvSpPr>
            <a:spLocks noGrp="1"/>
          </p:cNvSpPr>
          <p:nvPr>
            <p:ph type="body" sz="quarter" idx="10"/>
          </p:nvPr>
        </p:nvSpPr>
        <p:spPr/>
        <p:txBody>
          <a:bodyPr/>
          <a:lstStyle/>
          <a:p>
            <a:endParaRPr lang="en-US"/>
          </a:p>
        </p:txBody>
      </p:sp>
      <p:sp>
        <p:nvSpPr>
          <p:cNvPr id="12" name="TextBox 11">
            <a:extLst>
              <a:ext uri="{FF2B5EF4-FFF2-40B4-BE49-F238E27FC236}">
                <a16:creationId xmlns:a16="http://schemas.microsoft.com/office/drawing/2014/main" id="{D242E9A4-39EC-4E24-ADEF-FB41C9F8EA6A}"/>
              </a:ext>
            </a:extLst>
          </p:cNvPr>
          <p:cNvSpPr txBox="1"/>
          <p:nvPr/>
        </p:nvSpPr>
        <p:spPr>
          <a:xfrm>
            <a:off x="7822307" y="1204613"/>
            <a:ext cx="3959162" cy="4247317"/>
          </a:xfrm>
          <a:prstGeom prst="rect">
            <a:avLst/>
          </a:prstGeom>
          <a:noFill/>
        </p:spPr>
        <p:txBody>
          <a:bodyPr wrap="square" rtlCol="0">
            <a:spAutoFit/>
          </a:bodyPr>
          <a:lstStyle/>
          <a:p>
            <a:pPr marL="342900" indent="-342900">
              <a:buAutoNum type="arabicPeriod"/>
            </a:pPr>
            <a:r>
              <a:rPr lang="en-US" b="1" dirty="0">
                <a:solidFill>
                  <a:srgbClr val="881C1C"/>
                </a:solidFill>
              </a:rPr>
              <a:t>Planned each semester with Chase Career Center and all firms present</a:t>
            </a:r>
          </a:p>
          <a:p>
            <a:endParaRPr lang="en-US" b="1" dirty="0">
              <a:solidFill>
                <a:srgbClr val="881C1C"/>
              </a:solidFill>
            </a:endParaRPr>
          </a:p>
          <a:p>
            <a:pPr marL="342900" indent="-342900">
              <a:buAutoNum type="arabicPeriod"/>
            </a:pPr>
            <a:r>
              <a:rPr lang="en-US" b="1" dirty="0">
                <a:solidFill>
                  <a:srgbClr val="881C1C"/>
                </a:solidFill>
              </a:rPr>
              <a:t>Firm Specific Events</a:t>
            </a:r>
          </a:p>
          <a:p>
            <a:pPr marL="342900" indent="-342900">
              <a:buAutoNum type="arabicPeriod"/>
            </a:pPr>
            <a:endParaRPr lang="en-US" b="1" dirty="0">
              <a:solidFill>
                <a:srgbClr val="881C1C"/>
              </a:solidFill>
            </a:endParaRPr>
          </a:p>
          <a:p>
            <a:pPr marL="342900" indent="-342900">
              <a:buAutoNum type="arabicPeriod"/>
            </a:pPr>
            <a:r>
              <a:rPr lang="en-US" b="1" dirty="0">
                <a:solidFill>
                  <a:srgbClr val="881C1C"/>
                </a:solidFill>
              </a:rPr>
              <a:t>TABLING </a:t>
            </a:r>
          </a:p>
          <a:p>
            <a:pPr marL="342900" indent="-342900">
              <a:buAutoNum type="arabicPeriod"/>
            </a:pPr>
            <a:endParaRPr lang="en-US" b="1" dirty="0">
              <a:solidFill>
                <a:srgbClr val="881C1C"/>
              </a:solidFill>
            </a:endParaRPr>
          </a:p>
          <a:p>
            <a:pPr marL="342900" indent="-342900">
              <a:buAutoNum type="arabicPeriod" startAt="4"/>
            </a:pPr>
            <a:r>
              <a:rPr lang="en-US" b="1" dirty="0">
                <a:solidFill>
                  <a:srgbClr val="881C1C"/>
                </a:solidFill>
              </a:rPr>
              <a:t>20 Minutes With Events</a:t>
            </a:r>
          </a:p>
          <a:p>
            <a:pPr marL="342900" indent="-342900">
              <a:buAutoNum type="arabicPeriod" startAt="4"/>
            </a:pPr>
            <a:endParaRPr lang="en-US" b="1" dirty="0">
              <a:solidFill>
                <a:srgbClr val="881C1C"/>
              </a:solidFill>
            </a:endParaRPr>
          </a:p>
          <a:p>
            <a:pPr marL="342900" indent="-342900">
              <a:buAutoNum type="arabicPeriod" startAt="4"/>
            </a:pPr>
            <a:r>
              <a:rPr lang="en-US" b="1" dirty="0">
                <a:solidFill>
                  <a:srgbClr val="881C1C"/>
                </a:solidFill>
              </a:rPr>
              <a:t>Beta  Alpha Psi Meetings</a:t>
            </a:r>
          </a:p>
          <a:p>
            <a:pPr marL="342900" indent="-342900">
              <a:buAutoNum type="arabicPeriod" startAt="4"/>
            </a:pPr>
            <a:endParaRPr lang="en-US" b="1" dirty="0">
              <a:solidFill>
                <a:srgbClr val="881C1C"/>
              </a:solidFill>
            </a:endParaRPr>
          </a:p>
          <a:p>
            <a:pPr marL="342900" indent="-342900">
              <a:buAutoNum type="arabicPeriod" startAt="4"/>
            </a:pPr>
            <a:r>
              <a:rPr lang="en-US" b="1" dirty="0">
                <a:solidFill>
                  <a:srgbClr val="881C1C"/>
                </a:solidFill>
              </a:rPr>
              <a:t> Accounting Career Fair</a:t>
            </a:r>
          </a:p>
          <a:p>
            <a:pPr marL="342900" indent="-342900">
              <a:buAutoNum type="arabicPeriod" startAt="4"/>
            </a:pPr>
            <a:endParaRPr lang="en-US" dirty="0"/>
          </a:p>
          <a:p>
            <a:pPr marL="342900" indent="-342900">
              <a:buAutoNum type="arabicPeriod" startAt="4"/>
            </a:pPr>
            <a:r>
              <a:rPr lang="en-US" b="1" dirty="0">
                <a:solidFill>
                  <a:srgbClr val="881C1C"/>
                </a:solidFill>
              </a:rPr>
              <a:t>On Campus (or virtual) Interviews</a:t>
            </a:r>
          </a:p>
          <a:p>
            <a:pPr marL="342900" indent="-342900">
              <a:buAutoNum type="arabicPeriod"/>
            </a:pPr>
            <a:endParaRPr lang="en-US" dirty="0"/>
          </a:p>
        </p:txBody>
      </p:sp>
      <p:pic>
        <p:nvPicPr>
          <p:cNvPr id="11"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A1D40FE-4BF6-4309-A24E-2594F6972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659D835-3D16-47A1-9188-6DEE8598B023}"/>
              </a:ext>
            </a:extLst>
          </p:cNvPr>
          <p:cNvPicPr>
            <a:picLocks noChangeAspect="1"/>
          </p:cNvPicPr>
          <p:nvPr/>
        </p:nvPicPr>
        <p:blipFill>
          <a:blip r:embed="rId4"/>
          <a:stretch>
            <a:fillRect/>
          </a:stretch>
        </p:blipFill>
        <p:spPr>
          <a:xfrm>
            <a:off x="678389" y="757851"/>
            <a:ext cx="7010437" cy="5175607"/>
          </a:xfrm>
          <a:prstGeom prst="rect">
            <a:avLst/>
          </a:prstGeom>
        </p:spPr>
      </p:pic>
    </p:spTree>
    <p:extLst>
      <p:ext uri="{BB962C8B-B14F-4D97-AF65-F5344CB8AC3E}">
        <p14:creationId xmlns:p14="http://schemas.microsoft.com/office/powerpoint/2010/main" val="123320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76F6D1-109A-4D00-B44E-050CE14AAADF}"/>
              </a:ext>
            </a:extLst>
          </p:cNvPr>
          <p:cNvSpPr>
            <a:spLocks noGrp="1"/>
          </p:cNvSpPr>
          <p:nvPr>
            <p:ph type="body" sz="quarter" idx="11"/>
          </p:nvPr>
        </p:nvSpPr>
        <p:spPr>
          <a:xfrm>
            <a:off x="369542" y="222604"/>
            <a:ext cx="7555257" cy="535247"/>
          </a:xfrm>
        </p:spPr>
        <p:txBody>
          <a:bodyPr>
            <a:normAutofit fontScale="85000" lnSpcReduction="20000"/>
          </a:bodyPr>
          <a:lstStyle/>
          <a:p>
            <a:pPr algn="ctr"/>
            <a:r>
              <a:rPr lang="en-US" dirty="0">
                <a:latin typeface="Bahnschrift" panose="020B0502040204020203" pitchFamily="34" charset="0"/>
              </a:rPr>
              <a:t> OCTOBER =  Interviews</a:t>
            </a:r>
          </a:p>
        </p:txBody>
      </p:sp>
      <p:sp>
        <p:nvSpPr>
          <p:cNvPr id="7" name="Text Placeholder 6">
            <a:extLst>
              <a:ext uri="{FF2B5EF4-FFF2-40B4-BE49-F238E27FC236}">
                <a16:creationId xmlns:a16="http://schemas.microsoft.com/office/drawing/2014/main" id="{7B5590B9-A118-4F57-829B-2C9026F08067}"/>
              </a:ext>
            </a:extLst>
          </p:cNvPr>
          <p:cNvSpPr>
            <a:spLocks noGrp="1"/>
          </p:cNvSpPr>
          <p:nvPr>
            <p:ph type="body" sz="quarter" idx="10"/>
          </p:nvPr>
        </p:nvSpPr>
        <p:spPr/>
        <p:txBody>
          <a:bodyPr/>
          <a:lstStyle/>
          <a:p>
            <a:endParaRPr lang="en-US"/>
          </a:p>
        </p:txBody>
      </p:sp>
      <p:pic>
        <p:nvPicPr>
          <p:cNvPr id="11" name="Picture 2" descr="https://dl.boxcloud.com/api/2.0/internal_files/504018210061/versions/533688300061/representations/jpg_paged_2048x2048/content/1.jpg?access_token=1!LWpe4EtK7KRMlOKtRhg0DA65s5KNuy7JSGfCRZOUfvRT4LjX3AIS3dHuX05FBnCAl33sGTFuefW9HD6Pnq-vcu9RJ1KqUZPxdhbZeF401uBM41CsrGjbuP_h-b-yduquwd2fB6jXxuWKvfyPdyNFbtDuP1CzY7hMCmpIpOGFxc0EWELWDLDizrL8cq1z3L6zh-sqMlhK2lwf1orgBgyQKgqinQ6WzVMwjCt6H3MWA0y4LHwKHC1SJ2EkiMDViM-VoR8gDflucS5DmouqdBOQ0YpvAKCgMtYS5YXjweMGE55JsYCH7PqwDaaH0Qe2Jw4CpUuzHmpuVI7Xbb1DJS9IM0-J64oQnIB4Oe6sojCt5WiObg28loAfByt03DQcMOUHhxXNGqD0GbuWjiYdYj9Hpe-EfVLYgZv6Yjjx3dL8KSm0-Dr1anTaCv2X4DfDBAXxJfnqgYbSmtDBTuYrAZG6cXq8Ltx51oQVovvmq3p1-F1H-PYBvcqeu4Err3KCYHtDsX0mqDwYb36kjDViPQylMJMBLlEIZERl93zB7D0W_oMKcADuFIkyQwkmTbX0jGshm-I7M0Q-fSWITXPiP7rqiNClIXamfMvWv_4FAP6qpFyfoz3xYq-gcD4y0plQ32BTl2ZADA..&amp;shared_link=https%3A%2F%2Fumass.app.box.com%2Fs%2Ftpy4hqglryd10vd8v0j8ian359fj0o1e&amp;box_client_name=box-content-preview&amp;box_client_version=2.16.0">
            <a:extLst>
              <a:ext uri="{FF2B5EF4-FFF2-40B4-BE49-F238E27FC236}">
                <a16:creationId xmlns:a16="http://schemas.microsoft.com/office/drawing/2014/main" id="{7A1D40FE-4BF6-4309-A24E-2594F6972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92" y="6024939"/>
            <a:ext cx="642795" cy="61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A88AB0-98BC-4D80-80EE-CEE2EA285370}"/>
              </a:ext>
            </a:extLst>
          </p:cNvPr>
          <p:cNvPicPr>
            <a:picLocks noChangeAspect="1"/>
          </p:cNvPicPr>
          <p:nvPr/>
        </p:nvPicPr>
        <p:blipFill>
          <a:blip r:embed="rId4"/>
          <a:stretch>
            <a:fillRect/>
          </a:stretch>
        </p:blipFill>
        <p:spPr>
          <a:xfrm>
            <a:off x="1281056" y="766079"/>
            <a:ext cx="8924828" cy="5820989"/>
          </a:xfrm>
          <a:prstGeom prst="rect">
            <a:avLst/>
          </a:prstGeom>
        </p:spPr>
      </p:pic>
    </p:spTree>
    <p:extLst>
      <p:ext uri="{BB962C8B-B14F-4D97-AF65-F5344CB8AC3E}">
        <p14:creationId xmlns:p14="http://schemas.microsoft.com/office/powerpoint/2010/main" val="254598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C72CE2-71B6-4A0F-BF2F-1FB411245E3C}"/>
              </a:ext>
            </a:extLst>
          </p:cNvPr>
          <p:cNvPicPr>
            <a:picLocks noChangeAspect="1"/>
          </p:cNvPicPr>
          <p:nvPr/>
        </p:nvPicPr>
        <p:blipFill>
          <a:blip r:embed="rId2"/>
          <a:stretch>
            <a:fillRect/>
          </a:stretch>
        </p:blipFill>
        <p:spPr>
          <a:xfrm>
            <a:off x="540774" y="197133"/>
            <a:ext cx="11110452" cy="6463734"/>
          </a:xfrm>
          <a:prstGeom prst="rect">
            <a:avLst/>
          </a:prstGeom>
        </p:spPr>
      </p:pic>
    </p:spTree>
    <p:extLst>
      <p:ext uri="{BB962C8B-B14F-4D97-AF65-F5344CB8AC3E}">
        <p14:creationId xmlns:p14="http://schemas.microsoft.com/office/powerpoint/2010/main" val="10926193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3244</TotalTime>
  <Words>2587</Words>
  <Application>Microsoft Office PowerPoint</Application>
  <PresentationFormat>Widescreen</PresentationFormat>
  <Paragraphs>197</Paragraphs>
  <Slides>27</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Arial Narrow</vt:lpstr>
      <vt:lpstr>Arial Rounded MT Bold</vt:lpstr>
      <vt:lpstr>Bahnschrift</vt:lpstr>
      <vt:lpstr>Bahnschrift Light</vt:lpstr>
      <vt:lpstr>Bahnschrift SemiBold</vt:lpstr>
      <vt:lpstr>Calibri</vt:lpstr>
      <vt:lpstr>Calibri Light</vt:lpstr>
      <vt:lpstr>Frutiger LT Std 45 Light</vt:lpstr>
      <vt:lpstr>Frutiger LT Std 55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UMass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Romaniello, Laura (Laura.Romaniello@ksc.keene.edu)</dc:creator>
  <cp:lastModifiedBy>Kimberly Figueroa</cp:lastModifiedBy>
  <cp:revision>182</cp:revision>
  <cp:lastPrinted>2019-07-03T13:59:07Z</cp:lastPrinted>
  <dcterms:created xsi:type="dcterms:W3CDTF">2019-06-11T14:27:24Z</dcterms:created>
  <dcterms:modified xsi:type="dcterms:W3CDTF">2021-06-04T15:12:53Z</dcterms:modified>
</cp:coreProperties>
</file>