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Medium" panose="020F0502020204030204" pitchFamily="34" charset="0"/>
      <p:regular r:id="rId25"/>
      <p:bold r:id="rId26"/>
      <p:italic r:id="rId27"/>
      <p:boldItalic r:id="rId28"/>
    </p:embeddedFont>
    <p:embeddedFont>
      <p:font typeface="Roboto Thin" panose="020F03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US56c9bbMLjYTr9mTwHWmPOky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8B4EE9-9034-4E49-B5F0-CD493025B8BA}">
  <a:tblStyle styleId="{9A8B4EE9-9034-4E49-B5F0-CD493025B8B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IB is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this works into the club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topics covered - AKA why you should join us/what you get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dc087b431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cdc087b431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cc88cd55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gcc88cd55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cc88cd5523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cc88cd5523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c88cd552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cc88cd552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c88cd5523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cc88cd5523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c88cd5523_0_2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cc88cd5523_0_2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c88cd5523_0_2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cc88cd5523_0_2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c88cd5523_0_2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cc88cd5523_0_2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dc087b43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cdc087b43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-job placement/</a:t>
            </a:r>
            <a:r>
              <a:rPr lang="en-US">
                <a:solidFill>
                  <a:schemeClr val="dk1"/>
                </a:solidFill>
              </a:rPr>
              <a:t>career prep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-technical training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-networking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ACA39A">
            <a:alpha val="0"/>
          </a:srgbClr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3"/>
          <p:cNvCxnSpPr/>
          <p:nvPr/>
        </p:nvCxnSpPr>
        <p:spPr>
          <a:xfrm>
            <a:off x="0" y="698269"/>
            <a:ext cx="609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3;p3"/>
          <p:cNvSpPr/>
          <p:nvPr/>
        </p:nvSpPr>
        <p:spPr>
          <a:xfrm>
            <a:off x="0" y="6309350"/>
            <a:ext cx="10656916" cy="490446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/>
          <p:nvPr/>
        </p:nvSpPr>
        <p:spPr>
          <a:xfrm>
            <a:off x="11130742" y="6309350"/>
            <a:ext cx="1061258" cy="490446"/>
          </a:xfrm>
          <a:prstGeom prst="rect">
            <a:avLst/>
          </a:prstGeom>
          <a:solidFill>
            <a:srgbClr val="88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0" y="6309350"/>
            <a:ext cx="615142" cy="490446"/>
          </a:xfrm>
          <a:prstGeom prst="rect">
            <a:avLst/>
          </a:prstGeom>
          <a:solidFill>
            <a:srgbClr val="ACA3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3788229" y="3276599"/>
            <a:ext cx="2460171" cy="246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0415" y="6381362"/>
            <a:ext cx="214312" cy="3464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615142" y="6369994"/>
            <a:ext cx="100417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Investment Banking Club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divgupta@umass.edu" TargetMode="External"/><Relationship Id="rId5" Type="http://schemas.openxmlformats.org/officeDocument/2006/relationships/hyperlink" Target="mailto:victoriachan@umass.edu" TargetMode="External"/><Relationship Id="rId4" Type="http://schemas.openxmlformats.org/officeDocument/2006/relationships/hyperlink" Target="mailto:apalmesano@umass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/>
          <p:nvPr/>
        </p:nvSpPr>
        <p:spPr>
          <a:xfrm>
            <a:off x="1332300" y="2951850"/>
            <a:ext cx="9527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UMass </a:t>
            </a:r>
            <a:r>
              <a:rPr lang="en-US" sz="5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Investment Banking Club</a:t>
            </a:r>
            <a:endParaRPr sz="50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2600">
                <a:solidFill>
                  <a:srgbClr val="FFFFFF"/>
                </a:solidFill>
              </a:rPr>
              <a:t>1</a:t>
            </a:fld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dc087b431_1_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2600">
                <a:solidFill>
                  <a:schemeClr val="lt1"/>
                </a:solidFill>
              </a:rPr>
              <a:t>10</a:t>
            </a:fld>
            <a:endParaRPr/>
          </a:p>
        </p:txBody>
      </p:sp>
      <p:sp>
        <p:nvSpPr>
          <p:cNvPr id="215" name="Google Shape;215;gcdc087b431_1_2"/>
          <p:cNvSpPr txBox="1"/>
          <p:nvPr/>
        </p:nvSpPr>
        <p:spPr>
          <a:xfrm>
            <a:off x="3041100" y="823900"/>
            <a:ext cx="6109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3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Feel free to email questions out to us at IsenbergIBclub@gmail.com</a:t>
            </a:r>
            <a:endParaRPr sz="2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gcdc087b431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250" y="3811150"/>
            <a:ext cx="2377500" cy="23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cdc087b431_1_2"/>
          <p:cNvSpPr txBox="1"/>
          <p:nvPr/>
        </p:nvSpPr>
        <p:spPr>
          <a:xfrm>
            <a:off x="590800" y="2967300"/>
            <a:ext cx="2294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Scan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to join our mailing list!</a:t>
            </a:r>
            <a:endParaRPr sz="2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cdc087b431_1_2"/>
          <p:cNvSpPr txBox="1"/>
          <p:nvPr/>
        </p:nvSpPr>
        <p:spPr>
          <a:xfrm>
            <a:off x="7912125" y="3811150"/>
            <a:ext cx="3658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Adrian Palmesano -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apalmesano@umass.edu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Victoria Chan -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victoriachan@umass.edu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Sadiv Gupta -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sadivgupta@umass.edu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Meet Shah -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mbshah@umass.edu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cdc087b431_1_2"/>
          <p:cNvSpPr txBox="1"/>
          <p:nvPr/>
        </p:nvSpPr>
        <p:spPr>
          <a:xfrm>
            <a:off x="7757600" y="2967300"/>
            <a:ext cx="3484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Or connect with us individually!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cc88cd5523_0_0"/>
          <p:cNvSpPr txBox="1"/>
          <p:nvPr/>
        </p:nvSpPr>
        <p:spPr>
          <a:xfrm>
            <a:off x="0" y="-14200"/>
            <a:ext cx="609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What Is An Investment Bank?</a:t>
            </a:r>
            <a:endParaRPr sz="30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gcc88cd5523_0_0"/>
          <p:cNvSpPr txBox="1"/>
          <p:nvPr/>
        </p:nvSpPr>
        <p:spPr>
          <a:xfrm>
            <a:off x="0" y="1397238"/>
            <a:ext cx="46578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Division of a bank that acts as an intermediary between investors and  corporations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Services they provide: 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</a:pPr>
            <a:r>
              <a:rPr lang="en-US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Underwriting</a:t>
            </a: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- capital raising from investors in the form of debt and/or equity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</a:pPr>
            <a:r>
              <a:rPr lang="en-US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M&amp;A Advisory</a:t>
            </a: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- provide advice to buy- or sell-side clients for the consolidation of companies/assets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</a:pPr>
            <a:r>
              <a:rPr lang="en-US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Sales &amp; Trading</a:t>
            </a: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- Match buyers and sellers for securities on the secondary market 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</a:pPr>
            <a:r>
              <a:rPr lang="en-US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Equity Research </a:t>
            </a: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- Coverage of securities to help investors make investment decisions and support trading of stocks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</a:pPr>
            <a:r>
              <a:rPr lang="en-US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Asset Management</a:t>
            </a: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- Manage investments for individual and institutional investors, across a wide range of investment types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gcc88cd5523_0_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2600">
                <a:solidFill>
                  <a:srgbClr val="FFFFFF"/>
                </a:solidFill>
              </a:rPr>
              <a:t>2</a:t>
            </a:fld>
            <a:endParaRPr sz="2600">
              <a:solidFill>
                <a:srgbClr val="FFFFFF"/>
              </a:solidFill>
            </a:endParaRPr>
          </a:p>
        </p:txBody>
      </p:sp>
      <p:sp>
        <p:nvSpPr>
          <p:cNvPr id="33" name="Google Shape;33;gcc88cd5523_0_0"/>
          <p:cNvSpPr/>
          <p:nvPr/>
        </p:nvSpPr>
        <p:spPr>
          <a:xfrm>
            <a:off x="4657800" y="1508400"/>
            <a:ext cx="2361600" cy="384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gcc88cd5523_0_0"/>
          <p:cNvSpPr/>
          <p:nvPr/>
        </p:nvSpPr>
        <p:spPr>
          <a:xfrm>
            <a:off x="7190013" y="1508400"/>
            <a:ext cx="2361600" cy="384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cc88cd5523_0_0"/>
          <p:cNvSpPr/>
          <p:nvPr/>
        </p:nvSpPr>
        <p:spPr>
          <a:xfrm>
            <a:off x="9722225" y="1508400"/>
            <a:ext cx="2361600" cy="384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cc88cd5523_0_0"/>
          <p:cNvSpPr/>
          <p:nvPr/>
        </p:nvSpPr>
        <p:spPr>
          <a:xfrm>
            <a:off x="4666250" y="1522225"/>
            <a:ext cx="2361600" cy="7539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cc88cd5523_0_0"/>
          <p:cNvSpPr/>
          <p:nvPr/>
        </p:nvSpPr>
        <p:spPr>
          <a:xfrm>
            <a:off x="7194238" y="1522225"/>
            <a:ext cx="2361600" cy="7539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cc88cd5523_0_0"/>
          <p:cNvSpPr/>
          <p:nvPr/>
        </p:nvSpPr>
        <p:spPr>
          <a:xfrm>
            <a:off x="9722250" y="1522225"/>
            <a:ext cx="2361600" cy="7539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cc88cd5523_0_0"/>
          <p:cNvSpPr txBox="1"/>
          <p:nvPr/>
        </p:nvSpPr>
        <p:spPr>
          <a:xfrm>
            <a:off x="4743100" y="1660825"/>
            <a:ext cx="23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Corporations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gcc88cd5523_0_0"/>
          <p:cNvSpPr txBox="1"/>
          <p:nvPr/>
        </p:nvSpPr>
        <p:spPr>
          <a:xfrm>
            <a:off x="7212775" y="1522225"/>
            <a:ext cx="2361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Investment Bank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(Sell-Side)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gcc88cd5523_0_0"/>
          <p:cNvSpPr txBox="1"/>
          <p:nvPr/>
        </p:nvSpPr>
        <p:spPr>
          <a:xfrm>
            <a:off x="9759300" y="1660825"/>
            <a:ext cx="23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Buy-Side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gcc88cd5523_0_0"/>
          <p:cNvSpPr txBox="1"/>
          <p:nvPr/>
        </p:nvSpPr>
        <p:spPr>
          <a:xfrm>
            <a:off x="4680475" y="2261125"/>
            <a:ext cx="2338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Need Capital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Borrow money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Sell stock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gcc88cd5523_0_0"/>
          <p:cNvSpPr txBox="1"/>
          <p:nvPr/>
        </p:nvSpPr>
        <p:spPr>
          <a:xfrm>
            <a:off x="7198550" y="2276225"/>
            <a:ext cx="23616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Connect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Advise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Underwrite Securities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Sell newly issued securities to public in the </a:t>
            </a:r>
            <a:r>
              <a:rPr lang="en-US" sz="1400" b="0" i="1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primary market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Act as a middle man for </a:t>
            </a:r>
            <a:r>
              <a:rPr lang="en-US" sz="1400" b="0" i="1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secondary market</a:t>
            </a: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securities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gcc88cd5523_0_0"/>
          <p:cNvSpPr txBox="1"/>
          <p:nvPr/>
        </p:nvSpPr>
        <p:spPr>
          <a:xfrm>
            <a:off x="9730850" y="2276225"/>
            <a:ext cx="23616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Supply Capital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Institutional Investors: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Insurance companies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Pension funds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Mutual funds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Hedge funds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Endowments &amp; Foundations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Advisors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Individual Investors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gcc88cd5523_0_0"/>
          <p:cNvSpPr/>
          <p:nvPr/>
        </p:nvSpPr>
        <p:spPr>
          <a:xfrm>
            <a:off x="8749225" y="2361400"/>
            <a:ext cx="426900" cy="25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cc88cd5523_0_0"/>
          <p:cNvSpPr/>
          <p:nvPr/>
        </p:nvSpPr>
        <p:spPr>
          <a:xfrm>
            <a:off x="7497200" y="2361400"/>
            <a:ext cx="426900" cy="256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c88cd5523_0_158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FFFFFF"/>
                </a:solidFill>
              </a:rPr>
              <a:t>3</a:t>
            </a:fld>
            <a:endParaRPr sz="2600">
              <a:solidFill>
                <a:srgbClr val="FFFFFF"/>
              </a:solidFill>
            </a:endParaRPr>
          </a:p>
        </p:txBody>
      </p:sp>
      <p:sp>
        <p:nvSpPr>
          <p:cNvPr id="52" name="Google Shape;52;gcc88cd5523_0_1580"/>
          <p:cNvSpPr txBox="1"/>
          <p:nvPr/>
        </p:nvSpPr>
        <p:spPr>
          <a:xfrm>
            <a:off x="-28450" y="0"/>
            <a:ext cx="612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Typical Investment Banking Structure</a:t>
            </a:r>
            <a:endParaRPr sz="30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" name="Google Shape;53;gcc88cd5523_0_1580"/>
          <p:cNvCxnSpPr>
            <a:stCxn id="54" idx="2"/>
            <a:endCxn id="55" idx="0"/>
          </p:cNvCxnSpPr>
          <p:nvPr/>
        </p:nvCxnSpPr>
        <p:spPr>
          <a:xfrm rot="-5400000" flipH="1">
            <a:off x="7017200" y="673183"/>
            <a:ext cx="415200" cy="2257500"/>
          </a:xfrm>
          <a:prstGeom prst="bentConnector3">
            <a:avLst>
              <a:gd name="adj1" fmla="val 49992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56" name="Google Shape;56;gcc88cd5523_0_1580"/>
          <p:cNvCxnSpPr>
            <a:stCxn id="57" idx="0"/>
            <a:endCxn id="54" idx="2"/>
          </p:cNvCxnSpPr>
          <p:nvPr/>
        </p:nvCxnSpPr>
        <p:spPr>
          <a:xfrm rot="-5400000">
            <a:off x="4759600" y="673129"/>
            <a:ext cx="415200" cy="2257500"/>
          </a:xfrm>
          <a:prstGeom prst="bentConnector3">
            <a:avLst>
              <a:gd name="adj1" fmla="val 49993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58" name="Google Shape;58;gcc88cd5523_0_1580"/>
          <p:cNvCxnSpPr>
            <a:stCxn id="57" idx="2"/>
            <a:endCxn id="59" idx="0"/>
          </p:cNvCxnSpPr>
          <p:nvPr/>
        </p:nvCxnSpPr>
        <p:spPr>
          <a:xfrm rot="-5400000" flipH="1">
            <a:off x="4111450" y="2224879"/>
            <a:ext cx="437400" cy="9834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60" name="Google Shape;60;gcc88cd5523_0_1580"/>
          <p:cNvCxnSpPr>
            <a:stCxn id="61" idx="0"/>
            <a:endCxn id="57" idx="2"/>
          </p:cNvCxnSpPr>
          <p:nvPr/>
        </p:nvCxnSpPr>
        <p:spPr>
          <a:xfrm rot="-5400000">
            <a:off x="2627850" y="1724567"/>
            <a:ext cx="437400" cy="1983900"/>
          </a:xfrm>
          <a:prstGeom prst="bentConnector3">
            <a:avLst>
              <a:gd name="adj1" fmla="val 49993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62" name="Google Shape;62;gcc88cd5523_0_1580"/>
          <p:cNvCxnSpPr>
            <a:stCxn id="55" idx="2"/>
            <a:endCxn id="63" idx="0"/>
          </p:cNvCxnSpPr>
          <p:nvPr/>
        </p:nvCxnSpPr>
        <p:spPr>
          <a:xfrm rot="-5400000" flipH="1">
            <a:off x="9263750" y="1587667"/>
            <a:ext cx="437400" cy="2257800"/>
          </a:xfrm>
          <a:prstGeom prst="bentConnector3">
            <a:avLst>
              <a:gd name="adj1" fmla="val 49983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64" name="Google Shape;64;gcc88cd5523_0_1580"/>
          <p:cNvCxnSpPr>
            <a:stCxn id="65" idx="0"/>
            <a:endCxn id="55" idx="2"/>
          </p:cNvCxnSpPr>
          <p:nvPr/>
        </p:nvCxnSpPr>
        <p:spPr>
          <a:xfrm rot="-5400000">
            <a:off x="7816363" y="2397967"/>
            <a:ext cx="437400" cy="636900"/>
          </a:xfrm>
          <a:prstGeom prst="bentConnector3">
            <a:avLst>
              <a:gd name="adj1" fmla="val 49983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66" name="Google Shape;66;gcc88cd5523_0_1580"/>
          <p:cNvCxnSpPr>
            <a:stCxn id="67" idx="0"/>
            <a:endCxn id="61" idx="2"/>
          </p:cNvCxnSpPr>
          <p:nvPr/>
        </p:nvCxnSpPr>
        <p:spPr>
          <a:xfrm rot="5400000" flipH="1">
            <a:off x="2225450" y="3052625"/>
            <a:ext cx="437400" cy="1179300"/>
          </a:xfrm>
          <a:prstGeom prst="bentConnector3">
            <a:avLst>
              <a:gd name="adj1" fmla="val 49995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68" name="Google Shape;68;gcc88cd5523_0_1580"/>
          <p:cNvCxnSpPr>
            <a:stCxn id="69" idx="0"/>
            <a:endCxn id="65" idx="2"/>
          </p:cNvCxnSpPr>
          <p:nvPr/>
        </p:nvCxnSpPr>
        <p:spPr>
          <a:xfrm rot="-5400000">
            <a:off x="7501075" y="3639125"/>
            <a:ext cx="431700" cy="600"/>
          </a:xfrm>
          <a:prstGeom prst="bentConnector3">
            <a:avLst>
              <a:gd name="adj1" fmla="val 5000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4" name="Google Shape;54;gcc88cd5523_0_1580"/>
          <p:cNvSpPr txBox="1"/>
          <p:nvPr/>
        </p:nvSpPr>
        <p:spPr>
          <a:xfrm>
            <a:off x="5069000" y="1105933"/>
            <a:ext cx="2054100" cy="4884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Investment Banking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cc88cd5523_0_1580"/>
          <p:cNvSpPr txBox="1"/>
          <p:nvPr/>
        </p:nvSpPr>
        <p:spPr>
          <a:xfrm>
            <a:off x="2813050" y="2009479"/>
            <a:ext cx="2050800" cy="4884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Corporate Finance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(Advisory)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cc88cd5523_0_1580"/>
          <p:cNvSpPr txBox="1"/>
          <p:nvPr/>
        </p:nvSpPr>
        <p:spPr>
          <a:xfrm>
            <a:off x="7328150" y="2009467"/>
            <a:ext cx="2050800" cy="4884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Capital Market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(Execution)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gcc88cd5523_0_1580"/>
          <p:cNvSpPr txBox="1"/>
          <p:nvPr/>
        </p:nvSpPr>
        <p:spPr>
          <a:xfrm>
            <a:off x="9585900" y="2935117"/>
            <a:ext cx="2050800" cy="4884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Debt Capital Markets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gcc88cd5523_0_1580"/>
          <p:cNvSpPr txBox="1"/>
          <p:nvPr/>
        </p:nvSpPr>
        <p:spPr>
          <a:xfrm>
            <a:off x="6691213" y="2935117"/>
            <a:ext cx="2050800" cy="4884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Equity Capital Markets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gcc88cd5523_0_1580"/>
          <p:cNvSpPr txBox="1"/>
          <p:nvPr/>
        </p:nvSpPr>
        <p:spPr>
          <a:xfrm>
            <a:off x="3796525" y="2935229"/>
            <a:ext cx="2050800" cy="4884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M&amp;A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gcc88cd5523_0_1580"/>
          <p:cNvSpPr txBox="1"/>
          <p:nvPr/>
        </p:nvSpPr>
        <p:spPr>
          <a:xfrm>
            <a:off x="829200" y="2935217"/>
            <a:ext cx="2050800" cy="4884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Industry Coverage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gcc88cd5523_0_1580"/>
          <p:cNvSpPr txBox="1"/>
          <p:nvPr/>
        </p:nvSpPr>
        <p:spPr>
          <a:xfrm>
            <a:off x="6691225" y="3855275"/>
            <a:ext cx="2050800" cy="12627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IPO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Follow-on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Convertible Issues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Private Placement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gcc88cd5523_0_1580"/>
          <p:cNvSpPr txBox="1"/>
          <p:nvPr/>
        </p:nvSpPr>
        <p:spPr>
          <a:xfrm>
            <a:off x="1091900" y="3860975"/>
            <a:ext cx="3883800" cy="18579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Healthcare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Energy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Consumer and Retail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Healthcare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Tech, Media, &amp; Telecommunications (TMT)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Financial Institutions Group (FIG)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Financial Sponsors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Real Estate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gcc88cd5523_0_1580"/>
          <p:cNvSpPr txBox="1"/>
          <p:nvPr/>
        </p:nvSpPr>
        <p:spPr>
          <a:xfrm>
            <a:off x="9585825" y="3855275"/>
            <a:ext cx="2050800" cy="9816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Investment Grade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Leveraged Finance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Restructuring</a:t>
            </a:r>
            <a:endParaRPr sz="13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1" name="Google Shape;71;gcc88cd5523_0_1580"/>
          <p:cNvCxnSpPr/>
          <p:nvPr/>
        </p:nvCxnSpPr>
        <p:spPr>
          <a:xfrm rot="-5400000">
            <a:off x="10395450" y="3639117"/>
            <a:ext cx="431700" cy="600"/>
          </a:xfrm>
          <a:prstGeom prst="bentConnector3">
            <a:avLst>
              <a:gd name="adj1" fmla="val 50006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c88cd5523_0_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FFFFFF"/>
                </a:solidFill>
              </a:rPr>
              <a:t>4</a:t>
            </a:fld>
            <a:endParaRPr sz="2600">
              <a:solidFill>
                <a:srgbClr val="FFFFFF"/>
              </a:solidFill>
            </a:endParaRPr>
          </a:p>
        </p:txBody>
      </p:sp>
      <p:sp>
        <p:nvSpPr>
          <p:cNvPr id="77" name="Google Shape;77;gcc88cd5523_0_9"/>
          <p:cNvSpPr txBox="1"/>
          <p:nvPr/>
        </p:nvSpPr>
        <p:spPr>
          <a:xfrm>
            <a:off x="14200" y="0"/>
            <a:ext cx="941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What is Investment Banking?</a:t>
            </a:r>
            <a:endParaRPr sz="30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cc88cd5523_0_9"/>
          <p:cNvSpPr/>
          <p:nvPr/>
        </p:nvSpPr>
        <p:spPr>
          <a:xfrm>
            <a:off x="752525" y="1448625"/>
            <a:ext cx="2811300" cy="5250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cc88cd5523_0_9"/>
          <p:cNvSpPr/>
          <p:nvPr/>
        </p:nvSpPr>
        <p:spPr>
          <a:xfrm>
            <a:off x="752525" y="3996900"/>
            <a:ext cx="2811300" cy="5250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cc88cd5523_0_9"/>
          <p:cNvSpPr/>
          <p:nvPr/>
        </p:nvSpPr>
        <p:spPr>
          <a:xfrm>
            <a:off x="7957925" y="1480275"/>
            <a:ext cx="2811300" cy="5250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cc88cd5523_0_9"/>
          <p:cNvSpPr/>
          <p:nvPr/>
        </p:nvSpPr>
        <p:spPr>
          <a:xfrm>
            <a:off x="7957925" y="3996900"/>
            <a:ext cx="2811300" cy="525000"/>
          </a:xfrm>
          <a:prstGeom prst="rect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cc88cd5523_0_9"/>
          <p:cNvSpPr txBox="1"/>
          <p:nvPr/>
        </p:nvSpPr>
        <p:spPr>
          <a:xfrm>
            <a:off x="752525" y="1480275"/>
            <a:ext cx="281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Coverage Group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cc88cd5523_0_9"/>
          <p:cNvSpPr txBox="1"/>
          <p:nvPr/>
        </p:nvSpPr>
        <p:spPr>
          <a:xfrm>
            <a:off x="752525" y="4028550"/>
            <a:ext cx="281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Product Group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cc88cd5523_0_9"/>
          <p:cNvSpPr/>
          <p:nvPr/>
        </p:nvSpPr>
        <p:spPr>
          <a:xfrm>
            <a:off x="4543699" y="2555651"/>
            <a:ext cx="2470500" cy="1135890"/>
          </a:xfrm>
          <a:prstGeom prst="flowChartTerminator">
            <a:avLst/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cc88cd5523_0_9"/>
          <p:cNvSpPr txBox="1"/>
          <p:nvPr/>
        </p:nvSpPr>
        <p:spPr>
          <a:xfrm>
            <a:off x="4714100" y="2892750"/>
            <a:ext cx="212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Investment Banking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cc88cd5523_0_9"/>
          <p:cNvSpPr txBox="1"/>
          <p:nvPr/>
        </p:nvSpPr>
        <p:spPr>
          <a:xfrm>
            <a:off x="7957925" y="1511925"/>
            <a:ext cx="281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Underwriting/Financing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cc88cd5523_0_9"/>
          <p:cNvSpPr txBox="1"/>
          <p:nvPr/>
        </p:nvSpPr>
        <p:spPr>
          <a:xfrm>
            <a:off x="7957925" y="4028550"/>
            <a:ext cx="281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Mergers &amp; Acquisitions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cc88cd5523_0_9"/>
          <p:cNvSpPr txBox="1"/>
          <p:nvPr/>
        </p:nvSpPr>
        <p:spPr>
          <a:xfrm>
            <a:off x="752525" y="1973625"/>
            <a:ext cx="28113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Healthcare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TMT (Tech, Media, &amp; Telecommunications)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Financial services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Consumer &amp; Retail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Natural Resources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cc88cd5523_0_9"/>
          <p:cNvSpPr txBox="1"/>
          <p:nvPr/>
        </p:nvSpPr>
        <p:spPr>
          <a:xfrm>
            <a:off x="738325" y="4490250"/>
            <a:ext cx="2811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Equity Capital Markets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Debt Capital Markets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Mergers &amp; Acquisitions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Leveraged Finance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Restructuring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cc88cd5523_0_9"/>
          <p:cNvSpPr txBox="1"/>
          <p:nvPr/>
        </p:nvSpPr>
        <p:spPr>
          <a:xfrm>
            <a:off x="7979900" y="2005275"/>
            <a:ext cx="28113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Equity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</a:pPr>
            <a:r>
              <a:rPr lang="en-US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nitial </a:t>
            </a:r>
            <a:r>
              <a:rPr lang="en-US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ublic </a:t>
            </a:r>
            <a:r>
              <a:rPr lang="en-US" sz="14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fferings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Secondary offerings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Debt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Loans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Hybrid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cc88cd5523_0_9"/>
          <p:cNvSpPr txBox="1"/>
          <p:nvPr/>
        </p:nvSpPr>
        <p:spPr>
          <a:xfrm>
            <a:off x="7965500" y="4543600"/>
            <a:ext cx="2811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Buy-side advisory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Sell-side advisory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Valuations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Recapitalization Services</a:t>
            </a:r>
            <a:endParaRPr sz="14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gcc88cd5523_0_9"/>
          <p:cNvCxnSpPr/>
          <p:nvPr/>
        </p:nvCxnSpPr>
        <p:spPr>
          <a:xfrm>
            <a:off x="3762675" y="2044625"/>
            <a:ext cx="567900" cy="44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3" name="Google Shape;93;gcc88cd5523_0_9"/>
          <p:cNvCxnSpPr/>
          <p:nvPr/>
        </p:nvCxnSpPr>
        <p:spPr>
          <a:xfrm rot="10800000" flipH="1">
            <a:off x="3833700" y="3776850"/>
            <a:ext cx="511200" cy="36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" name="Google Shape;94;gcc88cd5523_0_9"/>
          <p:cNvCxnSpPr/>
          <p:nvPr/>
        </p:nvCxnSpPr>
        <p:spPr>
          <a:xfrm>
            <a:off x="7014200" y="3740850"/>
            <a:ext cx="567900" cy="44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5" name="Google Shape;95;gcc88cd5523_0_9"/>
          <p:cNvCxnSpPr/>
          <p:nvPr/>
        </p:nvCxnSpPr>
        <p:spPr>
          <a:xfrm rot="10800000" flipH="1">
            <a:off x="7223425" y="2187550"/>
            <a:ext cx="511200" cy="36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c88cd5523_0_8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FFFFFF"/>
                </a:solidFill>
              </a:rPr>
              <a:t>5</a:t>
            </a:fld>
            <a:endParaRPr sz="2600">
              <a:solidFill>
                <a:srgbClr val="FFFFFF"/>
              </a:solidFill>
            </a:endParaRPr>
          </a:p>
        </p:txBody>
      </p:sp>
      <p:sp>
        <p:nvSpPr>
          <p:cNvPr id="101" name="Google Shape;101;gcc88cd5523_0_824"/>
          <p:cNvSpPr txBox="1"/>
          <p:nvPr/>
        </p:nvSpPr>
        <p:spPr>
          <a:xfrm>
            <a:off x="14200" y="28400"/>
            <a:ext cx="6081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Hierarchy and Responsibilities</a:t>
            </a:r>
            <a:endParaRPr sz="30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gcc88cd5523_0_824"/>
          <p:cNvGrpSpPr/>
          <p:nvPr/>
        </p:nvGrpSpPr>
        <p:grpSpPr>
          <a:xfrm>
            <a:off x="1735347" y="4773180"/>
            <a:ext cx="8589919" cy="1087129"/>
            <a:chOff x="2283025" y="2322567"/>
            <a:chExt cx="5267950" cy="643501"/>
          </a:xfrm>
        </p:grpSpPr>
        <p:sp>
          <p:nvSpPr>
            <p:cNvPr id="103" name="Google Shape;103;gcc88cd5523_0_8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cc88cd5523_0_8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8520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cc88cd5523_0_8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8520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cc88cd5523_0_8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Analyst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gcc88cd5523_0_82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Quantitative analysis, company due diligence, market and industry research, pitch and marketing materials</a:t>
              </a:r>
              <a:endParaRPr sz="14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" name="Google Shape;108;gcc88cd5523_0_824"/>
          <p:cNvGrpSpPr/>
          <p:nvPr/>
        </p:nvGrpSpPr>
        <p:grpSpPr>
          <a:xfrm>
            <a:off x="1735972" y="3481117"/>
            <a:ext cx="8589919" cy="1187837"/>
            <a:chOff x="2283025" y="2322567"/>
            <a:chExt cx="5267950" cy="643501"/>
          </a:xfrm>
        </p:grpSpPr>
        <p:sp>
          <p:nvSpPr>
            <p:cNvPr id="109" name="Google Shape;109;gcc88cd5523_0_8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cc88cd5523_0_8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8520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cc88cd5523_0_8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8520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cc88cd5523_0_8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Associate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gcc88cd5523_0_82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Executes and directs many aspects of execution; organizes and supervies analyst work product</a:t>
              </a:r>
              <a:endParaRPr sz="14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" name="Google Shape;114;gcc88cd5523_0_824"/>
          <p:cNvGrpSpPr/>
          <p:nvPr/>
        </p:nvGrpSpPr>
        <p:grpSpPr>
          <a:xfrm>
            <a:off x="1735973" y="997692"/>
            <a:ext cx="8589919" cy="1187837"/>
            <a:chOff x="2283025" y="2322568"/>
            <a:chExt cx="5267950" cy="643500"/>
          </a:xfrm>
        </p:grpSpPr>
        <p:sp>
          <p:nvSpPr>
            <p:cNvPr id="115" name="Google Shape;115;gcc88cd5523_0_8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cc88cd5523_0_8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8520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cc88cd5523_0_824"/>
            <p:cNvSpPr/>
            <p:nvPr/>
          </p:nvSpPr>
          <p:spPr>
            <a:xfrm rot="-5400000">
              <a:off x="3496126" y="1940124"/>
              <a:ext cx="643345" cy="1408255"/>
            </a:xfrm>
            <a:prstGeom prst="flowChartOffpageConnector">
              <a:avLst/>
            </a:prstGeom>
            <a:solidFill>
              <a:srgbClr val="8520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cc88cd5523_0_8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Managing Director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gcc88cd5523_0_82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Senior client responsibilities and relationship management</a:t>
              </a:r>
              <a:endParaRPr sz="14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" name="Google Shape;120;gcc88cd5523_0_824"/>
          <p:cNvGrpSpPr/>
          <p:nvPr/>
        </p:nvGrpSpPr>
        <p:grpSpPr>
          <a:xfrm>
            <a:off x="1735347" y="2289751"/>
            <a:ext cx="8589919" cy="1087129"/>
            <a:chOff x="2283025" y="2322567"/>
            <a:chExt cx="5267950" cy="643501"/>
          </a:xfrm>
        </p:grpSpPr>
        <p:sp>
          <p:nvSpPr>
            <p:cNvPr id="121" name="Google Shape;121;gcc88cd5523_0_8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cc88cd5523_0_8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8520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cc88cd5523_0_8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8520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cc88cd5523_0_8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Director / Vice President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gcc88cd5523_0_82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Oversees day-to-day tasks and manages execution</a:t>
              </a:r>
              <a:endParaRPr sz="14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c88cd5523_0_227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FFFFFF"/>
                </a:solidFill>
              </a:rPr>
              <a:t>6</a:t>
            </a:fld>
            <a:endParaRPr sz="2600">
              <a:solidFill>
                <a:srgbClr val="FFFFFF"/>
              </a:solidFill>
            </a:endParaRPr>
          </a:p>
        </p:txBody>
      </p:sp>
      <p:sp>
        <p:nvSpPr>
          <p:cNvPr id="131" name="Google Shape;131;gcc88cd5523_0_2273"/>
          <p:cNvSpPr txBox="1"/>
          <p:nvPr/>
        </p:nvSpPr>
        <p:spPr>
          <a:xfrm>
            <a:off x="0" y="0"/>
            <a:ext cx="609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Analyst’s General Responsibilities</a:t>
            </a:r>
            <a:endParaRPr sz="30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cc88cd5523_0_2273"/>
          <p:cNvSpPr txBox="1"/>
          <p:nvPr/>
        </p:nvSpPr>
        <p:spPr>
          <a:xfrm>
            <a:off x="412575" y="1674300"/>
            <a:ext cx="75684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Financial analysis and valuation</a:t>
            </a:r>
            <a:endParaRPr sz="18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○"/>
            </a:pP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Projections</a:t>
            </a:r>
            <a:endParaRPr sz="18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○"/>
            </a:pP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Valuation (comps, precedent transactions, DCF, LBO)</a:t>
            </a:r>
            <a:endParaRPr sz="18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Preparing pitches</a:t>
            </a:r>
            <a:endParaRPr sz="18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○"/>
            </a:pP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Firm qualifications</a:t>
            </a:r>
            <a:endParaRPr sz="18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○"/>
            </a:pP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Market conditions</a:t>
            </a:r>
            <a:endParaRPr sz="18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○"/>
            </a:pP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Market overview/company positioning</a:t>
            </a:r>
            <a:endParaRPr sz="18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○"/>
            </a:pP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Transaction recommendation</a:t>
            </a:r>
            <a:endParaRPr sz="18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IPO drafting / IPO Prep</a:t>
            </a:r>
            <a:endParaRPr sz="18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Industry and company research</a:t>
            </a:r>
            <a:endParaRPr sz="18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en-US"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Due diligence</a:t>
            </a:r>
            <a:endParaRPr sz="18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cc88cd5523_0_2273"/>
          <p:cNvPicPr preferRelativeResize="0"/>
          <p:nvPr/>
        </p:nvPicPr>
        <p:blipFill rotWithShape="1">
          <a:blip r:embed="rId3">
            <a:alphaModFix/>
          </a:blip>
          <a:srcRect l="10660" r="6823"/>
          <a:stretch/>
        </p:blipFill>
        <p:spPr>
          <a:xfrm>
            <a:off x="6563750" y="1914350"/>
            <a:ext cx="4999075" cy="30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c88cd5523_0_258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FFFFFF"/>
                </a:solidFill>
              </a:rPr>
              <a:t>7</a:t>
            </a:fld>
            <a:endParaRPr sz="2600"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sp>
        <p:nvSpPr>
          <p:cNvPr id="139" name="Google Shape;139;gcc88cd5523_0_2587"/>
          <p:cNvSpPr txBox="1"/>
          <p:nvPr/>
        </p:nvSpPr>
        <p:spPr>
          <a:xfrm>
            <a:off x="0" y="28450"/>
            <a:ext cx="680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Investment Banking Career Paths (Cont.)</a:t>
            </a:r>
            <a:endParaRPr sz="30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0" name="Google Shape;140;gcc88cd5523_0_2587"/>
          <p:cNvGraphicFramePr/>
          <p:nvPr/>
        </p:nvGraphicFramePr>
        <p:xfrm>
          <a:off x="952500" y="15902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{9A8B4EE9-9034-4E49-B5F0-CD493025B8BA}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</a:rPr>
                        <a:t>Position Title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20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</a:rPr>
                        <a:t>Typical Age Range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20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</a:rPr>
                        <a:t>Base Salary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20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</a:rPr>
                        <a:t>Total Compensation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20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</a:rPr>
                        <a:t>Timeframe for Promotion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20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666666"/>
                          </a:solidFill>
                        </a:rPr>
                        <a:t>Analyst</a:t>
                      </a:r>
                      <a:endParaRPr sz="1400" b="1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22-27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$85-$95K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$130-$200K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2-3 years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666666"/>
                          </a:solidFill>
                        </a:rPr>
                        <a:t>Associate</a:t>
                      </a:r>
                      <a:endParaRPr sz="1400" b="1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25-35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$150-$200K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$250-$450K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3-4 years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666666"/>
                          </a:solidFill>
                        </a:rPr>
                        <a:t>Vice President (VP)</a:t>
                      </a:r>
                      <a:endParaRPr sz="1400" b="1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28-40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$250-$300K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$400-$700K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3-4 years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666666"/>
                          </a:solidFill>
                        </a:rPr>
                        <a:t>Director / Senior Vice President (SVP)</a:t>
                      </a:r>
                      <a:endParaRPr sz="1400" b="1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32-45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$300-$350K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$600K-$1M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2-3 years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666666"/>
                          </a:solidFill>
                        </a:rPr>
                        <a:t>Managing Director (MD)</a:t>
                      </a:r>
                      <a:endParaRPr sz="1400" b="1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35-50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$400K-$600K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$1M+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666666"/>
                          </a:solidFill>
                        </a:rPr>
                        <a:t>N/A</a:t>
                      </a:r>
                      <a:endParaRPr sz="1400" u="none" strike="noStrike" cap="none">
                        <a:solidFill>
                          <a:srgbClr val="66666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c88cd5523_0_2989"/>
          <p:cNvSpPr txBox="1">
            <a:spLocks noGrp="1"/>
          </p:cNvSpPr>
          <p:nvPr>
            <p:ph type="sldNum" idx="12"/>
          </p:nvPr>
        </p:nvSpPr>
        <p:spPr>
          <a:xfrm>
            <a:off x="11389320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FFFFFF"/>
                </a:solidFill>
              </a:rPr>
              <a:t>8</a:t>
            </a:fld>
            <a:endParaRPr sz="2600">
              <a:solidFill>
                <a:srgbClr val="FFFFFF"/>
              </a:solidFill>
            </a:endParaRPr>
          </a:p>
        </p:txBody>
      </p:sp>
      <p:sp>
        <p:nvSpPr>
          <p:cNvPr id="146" name="Google Shape;146;gcc88cd5523_0_2989"/>
          <p:cNvSpPr txBox="1"/>
          <p:nvPr/>
        </p:nvSpPr>
        <p:spPr>
          <a:xfrm>
            <a:off x="14225" y="14225"/>
            <a:ext cx="6081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Where Can Analysts Go Next? </a:t>
            </a:r>
            <a:endParaRPr sz="30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cc88cd5523_0_2989"/>
          <p:cNvSpPr txBox="1"/>
          <p:nvPr/>
        </p:nvSpPr>
        <p:spPr>
          <a:xfrm>
            <a:off x="637300" y="1149925"/>
            <a:ext cx="777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cc88cd5523_0_2989"/>
          <p:cNvSpPr/>
          <p:nvPr/>
        </p:nvSpPr>
        <p:spPr>
          <a:xfrm>
            <a:off x="332500" y="2715500"/>
            <a:ext cx="1731900" cy="11637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cc88cd5523_0_2989"/>
          <p:cNvSpPr/>
          <p:nvPr/>
        </p:nvSpPr>
        <p:spPr>
          <a:xfrm>
            <a:off x="2784775" y="1039100"/>
            <a:ext cx="2064300" cy="7263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cc88cd5523_0_2989"/>
          <p:cNvSpPr/>
          <p:nvPr/>
        </p:nvSpPr>
        <p:spPr>
          <a:xfrm>
            <a:off x="2784775" y="2351650"/>
            <a:ext cx="2064300" cy="7263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cc88cd5523_0_2989"/>
          <p:cNvSpPr/>
          <p:nvPr/>
        </p:nvSpPr>
        <p:spPr>
          <a:xfrm>
            <a:off x="2784775" y="3664188"/>
            <a:ext cx="2064300" cy="7263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cc88cd5523_0_2989"/>
          <p:cNvSpPr/>
          <p:nvPr/>
        </p:nvSpPr>
        <p:spPr>
          <a:xfrm>
            <a:off x="2784775" y="5073650"/>
            <a:ext cx="2064300" cy="7263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cc88cd5523_0_2989"/>
          <p:cNvSpPr/>
          <p:nvPr/>
        </p:nvSpPr>
        <p:spPr>
          <a:xfrm>
            <a:off x="7620000" y="1528425"/>
            <a:ext cx="2064300" cy="7263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cc88cd5523_0_2989"/>
          <p:cNvSpPr/>
          <p:nvPr/>
        </p:nvSpPr>
        <p:spPr>
          <a:xfrm>
            <a:off x="7620000" y="3107075"/>
            <a:ext cx="2064300" cy="7263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cc88cd5523_0_2989"/>
          <p:cNvSpPr/>
          <p:nvPr/>
        </p:nvSpPr>
        <p:spPr>
          <a:xfrm>
            <a:off x="7620000" y="4685725"/>
            <a:ext cx="2064300" cy="7263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gcc88cd5523_0_2989"/>
          <p:cNvCxnSpPr>
            <a:stCxn id="148" idx="0"/>
            <a:endCxn id="153" idx="1"/>
          </p:cNvCxnSpPr>
          <p:nvPr/>
        </p:nvCxnSpPr>
        <p:spPr>
          <a:xfrm rot="-5400000">
            <a:off x="3997300" y="-907150"/>
            <a:ext cx="823800" cy="6421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gcc88cd5523_0_2989"/>
          <p:cNvCxnSpPr>
            <a:endCxn id="149" idx="1"/>
          </p:cNvCxnSpPr>
          <p:nvPr/>
        </p:nvCxnSpPr>
        <p:spPr>
          <a:xfrm rot="10800000" flipH="1">
            <a:off x="1198375" y="1402250"/>
            <a:ext cx="1586400" cy="1313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gcc88cd5523_0_2989"/>
          <p:cNvCxnSpPr>
            <a:stCxn id="148" idx="3"/>
            <a:endCxn id="150" idx="1"/>
          </p:cNvCxnSpPr>
          <p:nvPr/>
        </p:nvCxnSpPr>
        <p:spPr>
          <a:xfrm rot="10800000" flipH="1">
            <a:off x="2064400" y="2714750"/>
            <a:ext cx="720300" cy="5826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gcc88cd5523_0_2989"/>
          <p:cNvCxnSpPr>
            <a:stCxn id="148" idx="3"/>
            <a:endCxn id="151" idx="1"/>
          </p:cNvCxnSpPr>
          <p:nvPr/>
        </p:nvCxnSpPr>
        <p:spPr>
          <a:xfrm>
            <a:off x="2064400" y="3297350"/>
            <a:ext cx="720300" cy="7299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gcc88cd5523_0_2989"/>
          <p:cNvCxnSpPr>
            <a:stCxn id="148" idx="2"/>
            <a:endCxn id="152" idx="1"/>
          </p:cNvCxnSpPr>
          <p:nvPr/>
        </p:nvCxnSpPr>
        <p:spPr>
          <a:xfrm rot="-5400000" flipH="1">
            <a:off x="1212850" y="3864800"/>
            <a:ext cx="1557600" cy="1586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gcc88cd5523_0_2989"/>
          <p:cNvCxnSpPr>
            <a:stCxn id="148" idx="2"/>
            <a:endCxn id="155" idx="1"/>
          </p:cNvCxnSpPr>
          <p:nvPr/>
        </p:nvCxnSpPr>
        <p:spPr>
          <a:xfrm rot="-5400000" flipH="1">
            <a:off x="3824350" y="1253300"/>
            <a:ext cx="1169700" cy="6421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gcc88cd5523_0_2989"/>
          <p:cNvCxnSpPr>
            <a:stCxn id="148" idx="3"/>
            <a:endCxn id="154" idx="1"/>
          </p:cNvCxnSpPr>
          <p:nvPr/>
        </p:nvCxnSpPr>
        <p:spPr>
          <a:xfrm>
            <a:off x="2064400" y="3297350"/>
            <a:ext cx="5555700" cy="1728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gcc88cd5523_0_2989"/>
          <p:cNvSpPr txBox="1"/>
          <p:nvPr/>
        </p:nvSpPr>
        <p:spPr>
          <a:xfrm>
            <a:off x="346375" y="2715500"/>
            <a:ext cx="17319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Analyst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2-3 Years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cc88cd5523_0_2989"/>
          <p:cNvSpPr txBox="1"/>
          <p:nvPr/>
        </p:nvSpPr>
        <p:spPr>
          <a:xfrm>
            <a:off x="2812475" y="1052950"/>
            <a:ext cx="20643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Private Equity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cc88cd5523_0_2989"/>
          <p:cNvSpPr txBox="1"/>
          <p:nvPr/>
        </p:nvSpPr>
        <p:spPr>
          <a:xfrm>
            <a:off x="2770900" y="2341425"/>
            <a:ext cx="20643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Hedge Fund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cc88cd5523_0_2989"/>
          <p:cNvSpPr txBox="1"/>
          <p:nvPr/>
        </p:nvSpPr>
        <p:spPr>
          <a:xfrm>
            <a:off x="2812475" y="3685300"/>
            <a:ext cx="20643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Venture Capital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cc88cd5523_0_2989"/>
          <p:cNvSpPr txBox="1"/>
          <p:nvPr/>
        </p:nvSpPr>
        <p:spPr>
          <a:xfrm>
            <a:off x="2771050" y="5126175"/>
            <a:ext cx="206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Investment Banking Associate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cc88cd5523_0_2989"/>
          <p:cNvSpPr txBox="1"/>
          <p:nvPr/>
        </p:nvSpPr>
        <p:spPr>
          <a:xfrm>
            <a:off x="7633850" y="1537850"/>
            <a:ext cx="20643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Corporate Development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cc88cd5523_0_2989"/>
          <p:cNvSpPr txBox="1"/>
          <p:nvPr/>
        </p:nvSpPr>
        <p:spPr>
          <a:xfrm>
            <a:off x="7606150" y="3117275"/>
            <a:ext cx="20643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MBA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cc88cd5523_0_2989"/>
          <p:cNvSpPr txBox="1"/>
          <p:nvPr/>
        </p:nvSpPr>
        <p:spPr>
          <a:xfrm>
            <a:off x="7620000" y="4696700"/>
            <a:ext cx="20643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Whatever you want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cc88cd5523_0_29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9774" y="990350"/>
            <a:ext cx="1871664" cy="7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cc88cd5523_0_29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1485" y="2129947"/>
            <a:ext cx="2108262" cy="11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cc88cd5523_0_29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4400" y="3583154"/>
            <a:ext cx="1586400" cy="88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cc88cd5523_0_29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9775" y="5126175"/>
            <a:ext cx="888400" cy="8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cc88cd5523_0_298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55371" y="1414600"/>
            <a:ext cx="2336625" cy="9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cc88cd5523_0_298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72950" y="2857125"/>
            <a:ext cx="2216174" cy="124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dc087b431_0_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2600">
                <a:solidFill>
                  <a:schemeClr val="lt1"/>
                </a:solidFill>
              </a:rPr>
              <a:t>9</a:t>
            </a:fld>
            <a:endParaRPr/>
          </a:p>
        </p:txBody>
      </p:sp>
      <p:sp>
        <p:nvSpPr>
          <p:cNvPr id="182" name="Google Shape;182;gcdc087b431_0_1"/>
          <p:cNvSpPr txBox="1"/>
          <p:nvPr/>
        </p:nvSpPr>
        <p:spPr>
          <a:xfrm>
            <a:off x="57850" y="67500"/>
            <a:ext cx="527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Club Goals</a:t>
            </a:r>
            <a:endParaRPr sz="30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gcdc087b431_0_1"/>
          <p:cNvGrpSpPr/>
          <p:nvPr/>
        </p:nvGrpSpPr>
        <p:grpSpPr>
          <a:xfrm>
            <a:off x="1039187" y="954910"/>
            <a:ext cx="3315842" cy="4948342"/>
            <a:chOff x="1118224" y="283725"/>
            <a:chExt cx="2090826" cy="4076400"/>
          </a:xfrm>
        </p:grpSpPr>
        <p:sp>
          <p:nvSpPr>
            <p:cNvPr id="184" name="Google Shape;184;gcdc087b431_0_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881C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cdc087b431_0_1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88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cdc087b431_0_1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87" name="Google Shape;187;gcdc087b431_0_1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188;gcdc087b431_0_1"/>
            <p:cNvSpPr/>
            <p:nvPr/>
          </p:nvSpPr>
          <p:spPr>
            <a:xfrm>
              <a:off x="1178655" y="3172464"/>
              <a:ext cx="19701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Char char="●"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Recruiting timeline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Char char="●"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Interview preparation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Char char="●"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Resume, cover letter, and LinkedIn workshops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gcdc087b431_0_1"/>
          <p:cNvGrpSpPr/>
          <p:nvPr/>
        </p:nvGrpSpPr>
        <p:grpSpPr>
          <a:xfrm>
            <a:off x="4441383" y="954910"/>
            <a:ext cx="3315842" cy="4948342"/>
            <a:chOff x="1118224" y="283725"/>
            <a:chExt cx="2090826" cy="4076400"/>
          </a:xfrm>
        </p:grpSpPr>
        <p:sp>
          <p:nvSpPr>
            <p:cNvPr id="190" name="Google Shape;190;gcdc087b431_0_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881C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cdc087b431_0_1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88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cdc087b431_0_1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93" name="Google Shape;193;gcdc087b431_0_1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gcdc087b431_0_1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00"/>
                <a:buFont typeface="Arial"/>
                <a:buNone/>
              </a:pPr>
              <a:endParaRPr sz="5300" b="0" i="0" u="none" strike="noStrike" cap="none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95" name="Google Shape;195;gcdc087b431_0_1"/>
            <p:cNvSpPr/>
            <p:nvPr/>
          </p:nvSpPr>
          <p:spPr>
            <a:xfrm>
              <a:off x="1213275" y="3172464"/>
              <a:ext cx="19353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Char char="●"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Accounting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Char char="●"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Valuation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Char char="●"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Financial modeling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gcdc087b431_0_1"/>
          <p:cNvGrpSpPr/>
          <p:nvPr/>
        </p:nvGrpSpPr>
        <p:grpSpPr>
          <a:xfrm>
            <a:off x="7837104" y="954910"/>
            <a:ext cx="3315842" cy="4948342"/>
            <a:chOff x="1118224" y="283725"/>
            <a:chExt cx="2090826" cy="4076400"/>
          </a:xfrm>
        </p:grpSpPr>
        <p:sp>
          <p:nvSpPr>
            <p:cNvPr id="197" name="Google Shape;197;gcdc087b431_0_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881C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cdc087b431_0_1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88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cdc087b431_0_1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00" name="Google Shape;200;gcdc087b431_0_1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gcdc087b431_0_1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00"/>
                <a:buFont typeface="Arial"/>
                <a:buNone/>
              </a:pPr>
              <a:endParaRPr sz="5300" b="0" i="0" u="none" strike="noStrike" cap="none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02" name="Google Shape;202;gcdc087b431_0_1"/>
            <p:cNvSpPr/>
            <p:nvPr/>
          </p:nvSpPr>
          <p:spPr>
            <a:xfrm>
              <a:off x="1178644" y="3172464"/>
              <a:ext cx="1970100" cy="1058100"/>
            </a:xfrm>
            <a:prstGeom prst="rect">
              <a:avLst/>
            </a:prstGeom>
            <a:solidFill>
              <a:srgbClr val="881C1C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Char char="●"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Alumni panel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Char char="●"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Networking trips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Char char="●"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Speaker events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gcdc087b431_0_1"/>
          <p:cNvSpPr txBox="1"/>
          <p:nvPr/>
        </p:nvSpPr>
        <p:spPr>
          <a:xfrm>
            <a:off x="2061875" y="1524000"/>
            <a:ext cx="86061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cdc087b431_0_1"/>
          <p:cNvSpPr txBox="1"/>
          <p:nvPr/>
        </p:nvSpPr>
        <p:spPr>
          <a:xfrm>
            <a:off x="1030950" y="1060825"/>
            <a:ext cx="324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Job Placement</a:t>
            </a:r>
            <a:endParaRPr sz="18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cdc087b431_0_1"/>
          <p:cNvSpPr txBox="1"/>
          <p:nvPr/>
        </p:nvSpPr>
        <p:spPr>
          <a:xfrm>
            <a:off x="4435125" y="1026650"/>
            <a:ext cx="324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Technical Training</a:t>
            </a:r>
            <a:endParaRPr sz="18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cdc087b431_0_1"/>
          <p:cNvSpPr txBox="1"/>
          <p:nvPr/>
        </p:nvSpPr>
        <p:spPr>
          <a:xfrm>
            <a:off x="7843575" y="1026650"/>
            <a:ext cx="331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Networking</a:t>
            </a:r>
            <a:endParaRPr sz="18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cdc087b431_0_1"/>
          <p:cNvSpPr txBox="1"/>
          <p:nvPr/>
        </p:nvSpPr>
        <p:spPr>
          <a:xfrm>
            <a:off x="1204600" y="1806900"/>
            <a:ext cx="2847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Our top priority is to help Isenberg students navigate the recruiting cycle to land internship  positions in investment banking</a:t>
            </a:r>
            <a:endParaRPr sz="14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cdc087b431_0_1"/>
          <p:cNvSpPr txBox="1"/>
          <p:nvPr/>
        </p:nvSpPr>
        <p:spPr>
          <a:xfrm>
            <a:off x="4561413" y="1801000"/>
            <a:ext cx="3069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Develop a comprehensive knowledge of technical concepts through workshops and structured lesson plan to succeed in interviews </a:t>
            </a:r>
            <a:endParaRPr sz="14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cdc087b431_0_1"/>
          <p:cNvSpPr txBox="1"/>
          <p:nvPr/>
        </p:nvSpPr>
        <p:spPr>
          <a:xfrm>
            <a:off x="7996100" y="1806900"/>
            <a:ext cx="2927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Connect members to professionals in the industry to develop relationships and learn about the life of an investment banker</a:t>
            </a:r>
            <a:endParaRPr sz="14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Macintosh PowerPoint</Application>
  <PresentationFormat>Widescreen</PresentationFormat>
  <Paragraphs>194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Arial</vt:lpstr>
      <vt:lpstr>Open Sans</vt:lpstr>
      <vt:lpstr>Roboto</vt:lpstr>
      <vt:lpstr>Roboto Medium</vt:lpstr>
      <vt:lpstr>Roboto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felix</dc:creator>
  <cp:lastModifiedBy>Adrian Palmesano</cp:lastModifiedBy>
  <cp:revision>1</cp:revision>
  <dcterms:created xsi:type="dcterms:W3CDTF">2021-03-05T02:07:36Z</dcterms:created>
  <dcterms:modified xsi:type="dcterms:W3CDTF">2021-12-03T22:24:57Z</dcterms:modified>
</cp:coreProperties>
</file>